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1" r:id="rId1"/>
    <p:sldMasterId id="2147483678" r:id="rId2"/>
  </p:sldMasterIdLst>
  <p:notesMasterIdLst>
    <p:notesMasterId r:id="rId27"/>
  </p:notesMasterIdLst>
  <p:handoutMasterIdLst>
    <p:handoutMasterId r:id="rId28"/>
  </p:handoutMasterIdLst>
  <p:sldIdLst>
    <p:sldId id="256" r:id="rId3"/>
    <p:sldId id="258" r:id="rId4"/>
    <p:sldId id="260" r:id="rId5"/>
    <p:sldId id="270" r:id="rId6"/>
    <p:sldId id="271" r:id="rId7"/>
    <p:sldId id="274" r:id="rId8"/>
    <p:sldId id="272" r:id="rId9"/>
    <p:sldId id="273" r:id="rId10"/>
    <p:sldId id="259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76" r:id="rId20"/>
    <p:sldId id="275" r:id="rId21"/>
    <p:sldId id="269" r:id="rId22"/>
    <p:sldId id="277" r:id="rId23"/>
    <p:sldId id="279" r:id="rId24"/>
    <p:sldId id="278" r:id="rId25"/>
    <p:sldId id="257" r:id="rId26"/>
  </p:sldIdLst>
  <p:sldSz cx="12192000" cy="6858000"/>
  <p:notesSz cx="6858000" cy="9144000"/>
  <p:embeddedFontLst>
    <p:embeddedFont>
      <p:font typeface="Calibri" panose="020F0502020204030204" pitchFamily="34" charset="0"/>
      <p:regular r:id="rId29"/>
      <p:bold r:id="rId30"/>
      <p:italic r:id="rId31"/>
      <p:boldItalic r:id="rId32"/>
    </p:embeddedFont>
    <p:embeddedFont>
      <p:font typeface="Cambria Math" panose="02040503050406030204" pitchFamily="18" charset="0"/>
      <p:regular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Einleitung" id="{41A7A580-A596-4B95-8DCF-547DC6BB0ACE}">
          <p14:sldIdLst>
            <p14:sldId id="256"/>
            <p14:sldId id="258"/>
            <p14:sldId id="260"/>
            <p14:sldId id="270"/>
            <p14:sldId id="271"/>
            <p14:sldId id="274"/>
            <p14:sldId id="272"/>
            <p14:sldId id="273"/>
            <p14:sldId id="259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76"/>
            <p14:sldId id="275"/>
            <p14:sldId id="269"/>
            <p14:sldId id="277"/>
            <p14:sldId id="279"/>
            <p14:sldId id="278"/>
            <p14:sldId id="25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11">
          <p15:clr>
            <a:srgbClr val="A4A3A4"/>
          </p15:clr>
        </p15:guide>
        <p15:guide id="3" pos="4929">
          <p15:clr>
            <a:srgbClr val="A4A3A4"/>
          </p15:clr>
        </p15:guide>
        <p15:guide id="4" orient="horz" pos="79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A5C66"/>
    <a:srgbClr val="80BA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54" d="100"/>
          <a:sy n="154" d="100"/>
        </p:scale>
        <p:origin x="534" y="132"/>
      </p:cViewPr>
      <p:guideLst>
        <p:guide orient="horz" pos="2160"/>
        <p:guide pos="211"/>
        <p:guide pos="4929"/>
        <p:guide orient="horz" pos="79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3" d="100"/>
          <a:sy n="123" d="100"/>
        </p:scale>
        <p:origin x="497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5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4.fntdata"/><Relationship Id="rId37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handoutMaster" Target="handoutMasters/handoutMaster1.xml"/><Relationship Id="rId36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3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2.fntdata"/><Relationship Id="rId35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ACAD28EE-31DF-4B22-A016-DD91C3B2406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4F1B5E7-3648-4596-B75E-73E5671ACE6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D446E8-F186-42E5-80D9-72B8BAA14DE1}" type="datetimeFigureOut">
              <a:rPr lang="de-DE" smtClean="0"/>
              <a:t>20.12.2020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1059919-9C10-4C40-9DF2-43580F54B05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F551ED4-F8F3-43A6-9EE6-B35A088501A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84D026-2293-4E57-8FE7-732FB820899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894489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‹Nr.›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lang="de-DE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982617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M-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625" b="6626"/>
          <a:stretch/>
        </p:blipFill>
        <p:spPr>
          <a:xfrm>
            <a:off x="0" y="1238565"/>
            <a:ext cx="12192000" cy="5262748"/>
          </a:xfrm>
          <a:prstGeom prst="rect">
            <a:avLst/>
          </a:prstGeom>
        </p:spPr>
      </p:pic>
      <p:sp>
        <p:nvSpPr>
          <p:cNvPr id="3" name="Rectangle 6"/>
          <p:cNvSpPr>
            <a:spLocks noChangeArrowheads="1"/>
          </p:cNvSpPr>
          <p:nvPr userDrawn="1"/>
        </p:nvSpPr>
        <p:spPr bwMode="auto">
          <a:xfrm>
            <a:off x="5591944" y="4437112"/>
            <a:ext cx="6343130" cy="172759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defRPr/>
            </a:pPr>
            <a:endParaRPr lang="de-DE" altLang="de-DE" dirty="0"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644073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 und Aufzähl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36006" y="1124744"/>
            <a:ext cx="4189313" cy="1080120"/>
          </a:xfrm>
        </p:spPr>
        <p:txBody>
          <a:bodyPr/>
          <a:lstStyle>
            <a:lvl1pPr algn="l">
              <a:lnSpc>
                <a:spcPct val="100000"/>
              </a:lnSpc>
              <a:defRPr sz="2400" b="1"/>
            </a:lvl1pPr>
          </a:lstStyle>
          <a:p>
            <a:r>
              <a:rPr lang="de-DE" dirty="0"/>
              <a:t>Titelmasterformat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751852" y="1123200"/>
            <a:ext cx="6897885" cy="497009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335366" y="2204865"/>
            <a:ext cx="4189313" cy="3888433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dirty="0"/>
              <a:t>Textmasterformate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839882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Bilder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41218" y="1124808"/>
            <a:ext cx="11323407" cy="576000"/>
          </a:xfrm>
        </p:spPr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4" name="Bildplatzhalter 2"/>
          <p:cNvSpPr>
            <a:spLocks noGrp="1"/>
          </p:cNvSpPr>
          <p:nvPr>
            <p:ph type="pic" idx="1"/>
          </p:nvPr>
        </p:nvSpPr>
        <p:spPr>
          <a:xfrm>
            <a:off x="527384" y="1880828"/>
            <a:ext cx="4800533" cy="36000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de-DE" noProof="0" dirty="0"/>
          </a:p>
        </p:txBody>
      </p:sp>
      <p:sp>
        <p:nvSpPr>
          <p:cNvPr id="6" name="Bildplatzhalter 2"/>
          <p:cNvSpPr>
            <a:spLocks noGrp="1"/>
          </p:cNvSpPr>
          <p:nvPr>
            <p:ph type="pic" idx="11"/>
          </p:nvPr>
        </p:nvSpPr>
        <p:spPr>
          <a:xfrm>
            <a:off x="6192011" y="1880828"/>
            <a:ext cx="4800000" cy="36000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de-DE" noProof="0" dirty="0"/>
          </a:p>
        </p:txBody>
      </p:sp>
      <p:sp>
        <p:nvSpPr>
          <p:cNvPr id="7" name="Textplatzhalter 3"/>
          <p:cNvSpPr>
            <a:spLocks noGrp="1"/>
          </p:cNvSpPr>
          <p:nvPr>
            <p:ph type="body" sz="half" idx="2"/>
          </p:nvPr>
        </p:nvSpPr>
        <p:spPr>
          <a:xfrm>
            <a:off x="527384" y="5661248"/>
            <a:ext cx="4800533" cy="576064"/>
          </a:xfrm>
        </p:spPr>
        <p:txBody>
          <a:bodyPr/>
          <a:lstStyle>
            <a:lvl1pPr marL="0" indent="0">
              <a:buNone/>
              <a:defRPr sz="1400">
                <a:solidFill>
                  <a:srgbClr val="4A5C6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dirty="0"/>
              <a:t>Textmasterformate durch Klicken bearbeiten</a:t>
            </a:r>
          </a:p>
        </p:txBody>
      </p:sp>
      <p:sp>
        <p:nvSpPr>
          <p:cNvPr id="8" name="Textplatzhalter 3"/>
          <p:cNvSpPr>
            <a:spLocks noGrp="1"/>
          </p:cNvSpPr>
          <p:nvPr>
            <p:ph type="body" sz="half" idx="12"/>
          </p:nvPr>
        </p:nvSpPr>
        <p:spPr>
          <a:xfrm>
            <a:off x="6192012" y="5661248"/>
            <a:ext cx="4800533" cy="576064"/>
          </a:xfrm>
        </p:spPr>
        <p:txBody>
          <a:bodyPr/>
          <a:lstStyle>
            <a:lvl1pPr marL="0" indent="0">
              <a:buNone/>
              <a:defRPr sz="1400">
                <a:solidFill>
                  <a:srgbClr val="4A5C6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dirty="0"/>
              <a:t>Textmasterformate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8070166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/>
          <p:cNvSpPr txBox="1">
            <a:spLocks/>
          </p:cNvSpPr>
          <p:nvPr userDrawn="1"/>
        </p:nvSpPr>
        <p:spPr bwMode="auto">
          <a:xfrm>
            <a:off x="340790" y="1125547"/>
            <a:ext cx="11324167" cy="57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4A5C66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4A5C66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4A5C66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4A5C66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4A5C66"/>
                </a:solidFill>
                <a:latin typeface="Arial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defRPr/>
            </a:pPr>
            <a:r>
              <a:rPr lang="de-DE" sz="2400" dirty="0"/>
              <a:t>Titelmasterformat durch Klicken bearbeiten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27384" y="4869160"/>
            <a:ext cx="8256917" cy="500608"/>
          </a:xfrm>
        </p:spPr>
        <p:txBody>
          <a:bodyPr anchor="b"/>
          <a:lstStyle>
            <a:lvl1pPr algn="l">
              <a:defRPr sz="2000" b="1">
                <a:solidFill>
                  <a:srgbClr val="4A5C66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27384" y="1770386"/>
            <a:ext cx="8256917" cy="3026766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de-DE" noProof="0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527384" y="5373216"/>
            <a:ext cx="8256917" cy="576064"/>
          </a:xfrm>
        </p:spPr>
        <p:txBody>
          <a:bodyPr/>
          <a:lstStyle>
            <a:lvl1pPr marL="0" indent="0">
              <a:buNone/>
              <a:defRPr sz="1400">
                <a:solidFill>
                  <a:srgbClr val="4A5C6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dirty="0"/>
              <a:t>Textmasterformate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0766821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B31817-8801-4D47-85FE-1A21DE4AA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70FEA7AA-9383-4EFB-9DDC-13DF6136445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4963" y="1995488"/>
            <a:ext cx="11487150" cy="4305300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13163145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M-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625" b="6626"/>
          <a:stretch/>
        </p:blipFill>
        <p:spPr>
          <a:xfrm>
            <a:off x="0" y="1238565"/>
            <a:ext cx="12192000" cy="5262748"/>
          </a:xfrm>
          <a:prstGeom prst="rect">
            <a:avLst/>
          </a:prstGeom>
        </p:spPr>
      </p:pic>
      <p:sp>
        <p:nvSpPr>
          <p:cNvPr id="3" name="Rectangle 6"/>
          <p:cNvSpPr>
            <a:spLocks noChangeArrowheads="1"/>
          </p:cNvSpPr>
          <p:nvPr userDrawn="1"/>
        </p:nvSpPr>
        <p:spPr bwMode="auto">
          <a:xfrm>
            <a:off x="5591944" y="4437112"/>
            <a:ext cx="6343130" cy="172759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defRPr/>
            </a:pPr>
            <a:endParaRPr lang="de-DE" altLang="de-DE" dirty="0"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3786451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M-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66825"/>
            <a:ext cx="12192000" cy="51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6"/>
          <p:cNvSpPr>
            <a:spLocks noChangeArrowheads="1"/>
          </p:cNvSpPr>
          <p:nvPr userDrawn="1"/>
        </p:nvSpPr>
        <p:spPr bwMode="auto">
          <a:xfrm>
            <a:off x="7825324" y="3201997"/>
            <a:ext cx="3839633" cy="28797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defRPr/>
            </a:pPr>
            <a:endParaRPr lang="de-DE" altLang="de-DE" dirty="0"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553015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Fachbereich oder Instit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66825"/>
            <a:ext cx="12192000" cy="51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6"/>
          <p:cNvSpPr>
            <a:spLocks noChangeArrowheads="1"/>
          </p:cNvSpPr>
          <p:nvPr userDrawn="1"/>
        </p:nvSpPr>
        <p:spPr bwMode="auto">
          <a:xfrm>
            <a:off x="7821090" y="3201997"/>
            <a:ext cx="3839633" cy="28860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defRPr/>
            </a:pPr>
            <a:endParaRPr lang="de-DE" altLang="de-DE">
              <a:ea typeface="+mn-ea"/>
            </a:endParaRPr>
          </a:p>
        </p:txBody>
      </p:sp>
      <p:sp>
        <p:nvSpPr>
          <p:cNvPr id="4" name="Rectangle 10"/>
          <p:cNvSpPr>
            <a:spLocks noChangeArrowheads="1"/>
          </p:cNvSpPr>
          <p:nvPr userDrawn="1"/>
        </p:nvSpPr>
        <p:spPr bwMode="auto">
          <a:xfrm>
            <a:off x="3790957" y="3201997"/>
            <a:ext cx="3839633" cy="28860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defRPr/>
            </a:pPr>
            <a:endParaRPr lang="de-DE" altLang="de-DE"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2427776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"/>
          <p:cNvSpPr>
            <a:spLocks noChangeArrowheads="1"/>
          </p:cNvSpPr>
          <p:nvPr userDrawn="1"/>
        </p:nvSpPr>
        <p:spPr bwMode="auto">
          <a:xfrm>
            <a:off x="431800" y="1978025"/>
            <a:ext cx="2616200" cy="1962150"/>
          </a:xfrm>
          <a:prstGeom prst="rect">
            <a:avLst/>
          </a:prstGeom>
          <a:noFill/>
          <a:ln w="6350">
            <a:solidFill>
              <a:srgbClr val="4A5C6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defRPr/>
            </a:pPr>
            <a:endParaRPr lang="de-DE" altLang="de-DE">
              <a:ea typeface="+mn-ea"/>
            </a:endParaRPr>
          </a:p>
        </p:txBody>
      </p:sp>
      <p:sp>
        <p:nvSpPr>
          <p:cNvPr id="4" name="Rectangle 10"/>
          <p:cNvSpPr>
            <a:spLocks noChangeArrowheads="1"/>
          </p:cNvSpPr>
          <p:nvPr userDrawn="1"/>
        </p:nvSpPr>
        <p:spPr bwMode="auto">
          <a:xfrm>
            <a:off x="3310467" y="1978025"/>
            <a:ext cx="2616200" cy="1962150"/>
          </a:xfrm>
          <a:prstGeom prst="rect">
            <a:avLst/>
          </a:prstGeom>
          <a:noFill/>
          <a:ln w="6350">
            <a:solidFill>
              <a:srgbClr val="4A5C6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defRPr/>
            </a:pPr>
            <a:endParaRPr lang="de-DE" altLang="de-DE">
              <a:ea typeface="+mn-ea"/>
            </a:endParaRPr>
          </a:p>
        </p:txBody>
      </p:sp>
      <p:sp>
        <p:nvSpPr>
          <p:cNvPr id="5" name="Rectangle 11"/>
          <p:cNvSpPr>
            <a:spLocks noChangeArrowheads="1"/>
          </p:cNvSpPr>
          <p:nvPr userDrawn="1"/>
        </p:nvSpPr>
        <p:spPr bwMode="auto">
          <a:xfrm>
            <a:off x="6191251" y="1978025"/>
            <a:ext cx="2616200" cy="1962150"/>
          </a:xfrm>
          <a:prstGeom prst="rect">
            <a:avLst/>
          </a:prstGeom>
          <a:noFill/>
          <a:ln w="6350">
            <a:solidFill>
              <a:srgbClr val="4A5C6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defRPr/>
            </a:pPr>
            <a:endParaRPr lang="de-DE" altLang="de-DE">
              <a:ea typeface="+mn-ea"/>
            </a:endParaRPr>
          </a:p>
        </p:txBody>
      </p:sp>
      <p:sp>
        <p:nvSpPr>
          <p:cNvPr id="6" name="Rectangle 12"/>
          <p:cNvSpPr>
            <a:spLocks noChangeArrowheads="1"/>
          </p:cNvSpPr>
          <p:nvPr userDrawn="1"/>
        </p:nvSpPr>
        <p:spPr bwMode="auto">
          <a:xfrm>
            <a:off x="9069917" y="1978025"/>
            <a:ext cx="2616200" cy="1962150"/>
          </a:xfrm>
          <a:prstGeom prst="rect">
            <a:avLst/>
          </a:prstGeom>
          <a:noFill/>
          <a:ln w="6350">
            <a:solidFill>
              <a:srgbClr val="4A5C6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defRPr/>
            </a:pPr>
            <a:endParaRPr lang="de-DE" altLang="de-DE">
              <a:ea typeface="+mn-ea"/>
            </a:endParaRPr>
          </a:p>
        </p:txBody>
      </p:sp>
      <p:sp>
        <p:nvSpPr>
          <p:cNvPr id="7" name="Rectangle 13"/>
          <p:cNvSpPr>
            <a:spLocks noChangeArrowheads="1"/>
          </p:cNvSpPr>
          <p:nvPr userDrawn="1"/>
        </p:nvSpPr>
        <p:spPr bwMode="auto">
          <a:xfrm>
            <a:off x="431800" y="4138613"/>
            <a:ext cx="2616200" cy="1962150"/>
          </a:xfrm>
          <a:prstGeom prst="rect">
            <a:avLst/>
          </a:prstGeom>
          <a:noFill/>
          <a:ln w="6350">
            <a:solidFill>
              <a:srgbClr val="4A5C6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defRPr/>
            </a:pPr>
            <a:endParaRPr lang="de-DE" altLang="de-DE">
              <a:ea typeface="+mn-ea"/>
            </a:endParaRPr>
          </a:p>
        </p:txBody>
      </p:sp>
      <p:sp>
        <p:nvSpPr>
          <p:cNvPr id="8" name="Rectangle 14"/>
          <p:cNvSpPr>
            <a:spLocks noChangeArrowheads="1"/>
          </p:cNvSpPr>
          <p:nvPr userDrawn="1"/>
        </p:nvSpPr>
        <p:spPr bwMode="auto">
          <a:xfrm>
            <a:off x="3310467" y="4138613"/>
            <a:ext cx="2616200" cy="1962150"/>
          </a:xfrm>
          <a:prstGeom prst="rect">
            <a:avLst/>
          </a:prstGeom>
          <a:noFill/>
          <a:ln w="6350">
            <a:solidFill>
              <a:srgbClr val="4A5C6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defRPr/>
            </a:pPr>
            <a:endParaRPr lang="de-DE" altLang="de-DE">
              <a:ea typeface="+mn-ea"/>
            </a:endParaRPr>
          </a:p>
        </p:txBody>
      </p:sp>
      <p:sp>
        <p:nvSpPr>
          <p:cNvPr id="9" name="Rectangle 15"/>
          <p:cNvSpPr>
            <a:spLocks noChangeArrowheads="1"/>
          </p:cNvSpPr>
          <p:nvPr userDrawn="1"/>
        </p:nvSpPr>
        <p:spPr bwMode="auto">
          <a:xfrm>
            <a:off x="6191251" y="4138613"/>
            <a:ext cx="2616200" cy="1962150"/>
          </a:xfrm>
          <a:prstGeom prst="rect">
            <a:avLst/>
          </a:prstGeom>
          <a:noFill/>
          <a:ln w="6350">
            <a:solidFill>
              <a:srgbClr val="4A5C6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defRPr/>
            </a:pPr>
            <a:endParaRPr lang="de-DE" altLang="de-DE">
              <a:ea typeface="+mn-ea"/>
            </a:endParaRPr>
          </a:p>
        </p:txBody>
      </p:sp>
      <p:sp>
        <p:nvSpPr>
          <p:cNvPr id="10" name="Rectangle 16"/>
          <p:cNvSpPr>
            <a:spLocks noChangeArrowheads="1"/>
          </p:cNvSpPr>
          <p:nvPr userDrawn="1"/>
        </p:nvSpPr>
        <p:spPr bwMode="auto">
          <a:xfrm>
            <a:off x="9069917" y="4138613"/>
            <a:ext cx="2616200" cy="1962150"/>
          </a:xfrm>
          <a:prstGeom prst="rect">
            <a:avLst/>
          </a:prstGeom>
          <a:noFill/>
          <a:ln w="6350">
            <a:solidFill>
              <a:srgbClr val="4A5C6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defRPr/>
            </a:pPr>
            <a:endParaRPr lang="de-DE" altLang="de-DE">
              <a:ea typeface="+mn-ea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35366" y="1124808"/>
            <a:ext cx="11323407" cy="576000"/>
          </a:xfrm>
        </p:spPr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47623322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Kap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"/>
          <p:cNvSpPr>
            <a:spLocks noChangeArrowheads="1"/>
          </p:cNvSpPr>
          <p:nvPr userDrawn="1"/>
        </p:nvSpPr>
        <p:spPr bwMode="auto">
          <a:xfrm>
            <a:off x="478367" y="1978025"/>
            <a:ext cx="2616200" cy="1962150"/>
          </a:xfrm>
          <a:prstGeom prst="rect">
            <a:avLst/>
          </a:prstGeom>
          <a:solidFill>
            <a:srgbClr val="4A5C66"/>
          </a:solidFill>
          <a:ln w="6350">
            <a:solidFill>
              <a:srgbClr val="4A5C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defRPr/>
            </a:pPr>
            <a:endParaRPr lang="de-DE" altLang="de-DE">
              <a:ea typeface="+mn-ea"/>
              <a:cs typeface="Arial" charset="0"/>
            </a:endParaRPr>
          </a:p>
        </p:txBody>
      </p:sp>
      <p:sp>
        <p:nvSpPr>
          <p:cNvPr id="4" name="Rectangle 8"/>
          <p:cNvSpPr>
            <a:spLocks noChangeArrowheads="1"/>
          </p:cNvSpPr>
          <p:nvPr userDrawn="1"/>
        </p:nvSpPr>
        <p:spPr bwMode="auto">
          <a:xfrm>
            <a:off x="3357033" y="1978025"/>
            <a:ext cx="2616200" cy="1962150"/>
          </a:xfrm>
          <a:prstGeom prst="rect">
            <a:avLst/>
          </a:prstGeom>
          <a:solidFill>
            <a:srgbClr val="4A5C66"/>
          </a:solidFill>
          <a:ln w="6350">
            <a:solidFill>
              <a:srgbClr val="4A5C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defRPr/>
            </a:pPr>
            <a:endParaRPr lang="de-DE" altLang="de-DE">
              <a:ea typeface="+mn-ea"/>
              <a:cs typeface="Arial" charset="0"/>
            </a:endParaRPr>
          </a:p>
        </p:txBody>
      </p:sp>
      <p:sp>
        <p:nvSpPr>
          <p:cNvPr id="5" name="Rectangle 9"/>
          <p:cNvSpPr>
            <a:spLocks noChangeArrowheads="1"/>
          </p:cNvSpPr>
          <p:nvPr userDrawn="1"/>
        </p:nvSpPr>
        <p:spPr bwMode="auto">
          <a:xfrm>
            <a:off x="6237817" y="1978025"/>
            <a:ext cx="2616200" cy="1962150"/>
          </a:xfrm>
          <a:prstGeom prst="rect">
            <a:avLst/>
          </a:prstGeom>
          <a:solidFill>
            <a:srgbClr val="4A5C66"/>
          </a:solidFill>
          <a:ln w="6350">
            <a:solidFill>
              <a:srgbClr val="4A5C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defRPr/>
            </a:pPr>
            <a:endParaRPr lang="de-DE" altLang="de-DE">
              <a:ea typeface="+mn-ea"/>
              <a:cs typeface="Arial" charset="0"/>
            </a:endParaRPr>
          </a:p>
        </p:txBody>
      </p:sp>
      <p:sp>
        <p:nvSpPr>
          <p:cNvPr id="6" name="Rectangle 10"/>
          <p:cNvSpPr>
            <a:spLocks noChangeArrowheads="1"/>
          </p:cNvSpPr>
          <p:nvPr userDrawn="1"/>
        </p:nvSpPr>
        <p:spPr bwMode="auto">
          <a:xfrm>
            <a:off x="9116484" y="1978025"/>
            <a:ext cx="2616200" cy="1962150"/>
          </a:xfrm>
          <a:prstGeom prst="rect">
            <a:avLst/>
          </a:prstGeom>
          <a:solidFill>
            <a:srgbClr val="4A5C66"/>
          </a:solidFill>
          <a:ln w="6350">
            <a:solidFill>
              <a:srgbClr val="4A5C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defRPr/>
            </a:pPr>
            <a:endParaRPr lang="de-DE" altLang="de-DE">
              <a:ea typeface="+mn-ea"/>
              <a:cs typeface="Arial" charset="0"/>
            </a:endParaRPr>
          </a:p>
        </p:txBody>
      </p:sp>
      <p:sp>
        <p:nvSpPr>
          <p:cNvPr id="7" name="Rectangle 11"/>
          <p:cNvSpPr>
            <a:spLocks noChangeArrowheads="1"/>
          </p:cNvSpPr>
          <p:nvPr userDrawn="1"/>
        </p:nvSpPr>
        <p:spPr bwMode="auto">
          <a:xfrm>
            <a:off x="478367" y="4138613"/>
            <a:ext cx="2616200" cy="1962150"/>
          </a:xfrm>
          <a:prstGeom prst="rect">
            <a:avLst/>
          </a:prstGeom>
          <a:solidFill>
            <a:srgbClr val="4A5C66"/>
          </a:solidFill>
          <a:ln w="6350">
            <a:solidFill>
              <a:srgbClr val="4A5C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defRPr/>
            </a:pPr>
            <a:endParaRPr lang="de-DE" altLang="de-DE">
              <a:ea typeface="+mn-ea"/>
              <a:cs typeface="Arial" charset="0"/>
            </a:endParaRPr>
          </a:p>
        </p:txBody>
      </p:sp>
      <p:sp>
        <p:nvSpPr>
          <p:cNvPr id="8" name="Rectangle 12"/>
          <p:cNvSpPr>
            <a:spLocks noChangeArrowheads="1"/>
          </p:cNvSpPr>
          <p:nvPr userDrawn="1"/>
        </p:nvSpPr>
        <p:spPr bwMode="auto">
          <a:xfrm>
            <a:off x="3357033" y="4138613"/>
            <a:ext cx="2616200" cy="1962150"/>
          </a:xfrm>
          <a:prstGeom prst="rect">
            <a:avLst/>
          </a:prstGeom>
          <a:solidFill>
            <a:srgbClr val="4A5C66"/>
          </a:solidFill>
          <a:ln w="6350">
            <a:solidFill>
              <a:srgbClr val="4A5C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defRPr/>
            </a:pPr>
            <a:endParaRPr lang="de-DE" altLang="de-DE">
              <a:ea typeface="+mn-ea"/>
              <a:cs typeface="Arial" charset="0"/>
            </a:endParaRPr>
          </a:p>
        </p:txBody>
      </p:sp>
      <p:sp>
        <p:nvSpPr>
          <p:cNvPr id="9" name="Rectangle 13"/>
          <p:cNvSpPr>
            <a:spLocks noChangeArrowheads="1"/>
          </p:cNvSpPr>
          <p:nvPr userDrawn="1"/>
        </p:nvSpPr>
        <p:spPr bwMode="auto">
          <a:xfrm>
            <a:off x="6237817" y="4138613"/>
            <a:ext cx="2616200" cy="1962150"/>
          </a:xfrm>
          <a:prstGeom prst="rect">
            <a:avLst/>
          </a:prstGeom>
          <a:solidFill>
            <a:srgbClr val="4A5C66"/>
          </a:solidFill>
          <a:ln w="6350">
            <a:solidFill>
              <a:srgbClr val="4A5C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defRPr/>
            </a:pPr>
            <a:endParaRPr lang="de-DE" altLang="de-DE">
              <a:ea typeface="+mn-ea"/>
              <a:cs typeface="Arial" charset="0"/>
            </a:endParaRPr>
          </a:p>
        </p:txBody>
      </p:sp>
      <p:sp>
        <p:nvSpPr>
          <p:cNvPr id="10" name="Rectangle 14"/>
          <p:cNvSpPr>
            <a:spLocks noChangeArrowheads="1"/>
          </p:cNvSpPr>
          <p:nvPr userDrawn="1"/>
        </p:nvSpPr>
        <p:spPr bwMode="auto">
          <a:xfrm>
            <a:off x="9116484" y="4138613"/>
            <a:ext cx="2616200" cy="1962150"/>
          </a:xfrm>
          <a:prstGeom prst="rect">
            <a:avLst/>
          </a:prstGeom>
          <a:solidFill>
            <a:srgbClr val="4A5C66"/>
          </a:solidFill>
          <a:ln w="6350">
            <a:solidFill>
              <a:srgbClr val="4A5C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defRPr/>
            </a:pPr>
            <a:endParaRPr lang="de-DE" altLang="de-DE">
              <a:ea typeface="+mn-ea"/>
              <a:cs typeface="Arial" charset="0"/>
            </a:endParaRPr>
          </a:p>
        </p:txBody>
      </p:sp>
      <p:sp>
        <p:nvSpPr>
          <p:cNvPr id="21" name="Titel 1"/>
          <p:cNvSpPr>
            <a:spLocks noGrp="1"/>
          </p:cNvSpPr>
          <p:nvPr>
            <p:ph type="title"/>
          </p:nvPr>
        </p:nvSpPr>
        <p:spPr>
          <a:xfrm>
            <a:off x="335366" y="1124808"/>
            <a:ext cx="11323407" cy="576000"/>
          </a:xfrm>
        </p:spPr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11" name="Foliennummernplatzhalter 5"/>
          <p:cNvSpPr>
            <a:spLocks noGrp="1"/>
          </p:cNvSpPr>
          <p:nvPr>
            <p:ph type="sldNum" sz="quarter" idx="10"/>
          </p:nvPr>
        </p:nvSpPr>
        <p:spPr>
          <a:xfrm>
            <a:off x="11184468" y="6546850"/>
            <a:ext cx="637117" cy="2667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198698545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Kap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"/>
          <p:cNvSpPr>
            <a:spLocks noChangeArrowheads="1"/>
          </p:cNvSpPr>
          <p:nvPr userDrawn="1"/>
        </p:nvSpPr>
        <p:spPr bwMode="auto">
          <a:xfrm>
            <a:off x="1300363" y="1938635"/>
            <a:ext cx="2616200" cy="1962150"/>
          </a:xfrm>
          <a:prstGeom prst="rect">
            <a:avLst/>
          </a:prstGeom>
          <a:noFill/>
          <a:ln w="6350">
            <a:solidFill>
              <a:srgbClr val="4A5C6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defRPr/>
            </a:pPr>
            <a:endParaRPr lang="de-DE" altLang="de-DE">
              <a:ea typeface="+mn-ea"/>
            </a:endParaRPr>
          </a:p>
        </p:txBody>
      </p:sp>
      <p:sp>
        <p:nvSpPr>
          <p:cNvPr id="4" name="Rectangle 10"/>
          <p:cNvSpPr>
            <a:spLocks noChangeArrowheads="1"/>
          </p:cNvSpPr>
          <p:nvPr userDrawn="1"/>
        </p:nvSpPr>
        <p:spPr bwMode="auto">
          <a:xfrm>
            <a:off x="4787900" y="1938635"/>
            <a:ext cx="2616200" cy="1962150"/>
          </a:xfrm>
          <a:prstGeom prst="rect">
            <a:avLst/>
          </a:prstGeom>
          <a:noFill/>
          <a:ln w="6350">
            <a:solidFill>
              <a:srgbClr val="4A5C6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defRPr/>
            </a:pPr>
            <a:endParaRPr lang="de-DE" altLang="de-DE">
              <a:ea typeface="+mn-ea"/>
            </a:endParaRPr>
          </a:p>
        </p:txBody>
      </p:sp>
      <p:sp>
        <p:nvSpPr>
          <p:cNvPr id="6" name="Rectangle 12"/>
          <p:cNvSpPr>
            <a:spLocks noChangeArrowheads="1"/>
          </p:cNvSpPr>
          <p:nvPr userDrawn="1"/>
        </p:nvSpPr>
        <p:spPr bwMode="auto">
          <a:xfrm>
            <a:off x="8275436" y="1938635"/>
            <a:ext cx="2616200" cy="1962150"/>
          </a:xfrm>
          <a:prstGeom prst="rect">
            <a:avLst/>
          </a:prstGeom>
          <a:noFill/>
          <a:ln w="6350">
            <a:solidFill>
              <a:srgbClr val="4A5C6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defRPr/>
            </a:pPr>
            <a:endParaRPr lang="de-DE" altLang="de-DE">
              <a:ea typeface="+mn-ea"/>
            </a:endParaRPr>
          </a:p>
        </p:txBody>
      </p:sp>
      <p:sp>
        <p:nvSpPr>
          <p:cNvPr id="7" name="Rectangle 13"/>
          <p:cNvSpPr>
            <a:spLocks noChangeArrowheads="1"/>
          </p:cNvSpPr>
          <p:nvPr userDrawn="1"/>
        </p:nvSpPr>
        <p:spPr bwMode="auto">
          <a:xfrm>
            <a:off x="1300363" y="4138612"/>
            <a:ext cx="2616200" cy="1962150"/>
          </a:xfrm>
          <a:prstGeom prst="rect">
            <a:avLst/>
          </a:prstGeom>
          <a:noFill/>
          <a:ln w="6350">
            <a:solidFill>
              <a:srgbClr val="4A5C6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defRPr/>
            </a:pPr>
            <a:endParaRPr lang="de-DE" altLang="de-DE">
              <a:ea typeface="+mn-ea"/>
            </a:endParaRPr>
          </a:p>
        </p:txBody>
      </p:sp>
      <p:sp>
        <p:nvSpPr>
          <p:cNvPr id="8" name="Rectangle 14"/>
          <p:cNvSpPr>
            <a:spLocks noChangeArrowheads="1"/>
          </p:cNvSpPr>
          <p:nvPr userDrawn="1"/>
        </p:nvSpPr>
        <p:spPr bwMode="auto">
          <a:xfrm>
            <a:off x="4787900" y="4138613"/>
            <a:ext cx="2616200" cy="1962150"/>
          </a:xfrm>
          <a:prstGeom prst="rect">
            <a:avLst/>
          </a:prstGeom>
          <a:noFill/>
          <a:ln w="6350">
            <a:solidFill>
              <a:srgbClr val="4A5C6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defRPr/>
            </a:pPr>
            <a:endParaRPr lang="de-DE" altLang="de-DE">
              <a:ea typeface="+mn-ea"/>
            </a:endParaRPr>
          </a:p>
        </p:txBody>
      </p:sp>
      <p:sp>
        <p:nvSpPr>
          <p:cNvPr id="10" name="Rectangle 16"/>
          <p:cNvSpPr>
            <a:spLocks noChangeArrowheads="1"/>
          </p:cNvSpPr>
          <p:nvPr userDrawn="1"/>
        </p:nvSpPr>
        <p:spPr bwMode="auto">
          <a:xfrm>
            <a:off x="8275436" y="4138612"/>
            <a:ext cx="2616200" cy="1962150"/>
          </a:xfrm>
          <a:prstGeom prst="rect">
            <a:avLst/>
          </a:prstGeom>
          <a:noFill/>
          <a:ln w="6350">
            <a:solidFill>
              <a:srgbClr val="4A5C6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defRPr/>
            </a:pPr>
            <a:endParaRPr lang="de-DE" altLang="de-DE">
              <a:ea typeface="+mn-ea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35366" y="1124808"/>
            <a:ext cx="11323407" cy="576000"/>
          </a:xfrm>
        </p:spPr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5997716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M-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66825"/>
            <a:ext cx="12192000" cy="51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6"/>
          <p:cNvSpPr>
            <a:spLocks noChangeArrowheads="1"/>
          </p:cNvSpPr>
          <p:nvPr userDrawn="1"/>
        </p:nvSpPr>
        <p:spPr bwMode="auto">
          <a:xfrm>
            <a:off x="7825324" y="3201997"/>
            <a:ext cx="3839633" cy="28797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defRPr/>
            </a:pPr>
            <a:endParaRPr lang="de-DE" altLang="de-DE" dirty="0"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1600160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Kap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"/>
          <p:cNvSpPr>
            <a:spLocks noChangeArrowheads="1"/>
          </p:cNvSpPr>
          <p:nvPr userDrawn="1"/>
        </p:nvSpPr>
        <p:spPr bwMode="auto">
          <a:xfrm>
            <a:off x="1204068" y="1978025"/>
            <a:ext cx="2616200" cy="1962150"/>
          </a:xfrm>
          <a:prstGeom prst="rect">
            <a:avLst/>
          </a:prstGeom>
          <a:solidFill>
            <a:srgbClr val="4A5C66"/>
          </a:solidFill>
          <a:ln w="6350">
            <a:solidFill>
              <a:srgbClr val="4A5C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defRPr/>
            </a:pPr>
            <a:endParaRPr lang="de-DE" altLang="de-DE" dirty="0">
              <a:ea typeface="+mn-ea"/>
              <a:cs typeface="Arial" charset="0"/>
            </a:endParaRPr>
          </a:p>
        </p:txBody>
      </p:sp>
      <p:sp>
        <p:nvSpPr>
          <p:cNvPr id="4" name="Rectangle 8"/>
          <p:cNvSpPr>
            <a:spLocks noChangeArrowheads="1"/>
          </p:cNvSpPr>
          <p:nvPr userDrawn="1"/>
        </p:nvSpPr>
        <p:spPr bwMode="auto">
          <a:xfrm>
            <a:off x="4688969" y="1978025"/>
            <a:ext cx="2616200" cy="1962150"/>
          </a:xfrm>
          <a:prstGeom prst="rect">
            <a:avLst/>
          </a:prstGeom>
          <a:solidFill>
            <a:srgbClr val="4A5C66"/>
          </a:solidFill>
          <a:ln w="6350">
            <a:solidFill>
              <a:srgbClr val="4A5C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defRPr/>
            </a:pPr>
            <a:endParaRPr lang="de-DE" altLang="de-DE" dirty="0">
              <a:ea typeface="+mn-ea"/>
              <a:cs typeface="Arial" charset="0"/>
            </a:endParaRPr>
          </a:p>
        </p:txBody>
      </p:sp>
      <p:sp>
        <p:nvSpPr>
          <p:cNvPr id="6" name="Rectangle 10"/>
          <p:cNvSpPr>
            <a:spLocks noChangeArrowheads="1"/>
          </p:cNvSpPr>
          <p:nvPr userDrawn="1"/>
        </p:nvSpPr>
        <p:spPr bwMode="auto">
          <a:xfrm>
            <a:off x="8173870" y="1978025"/>
            <a:ext cx="2616200" cy="1962150"/>
          </a:xfrm>
          <a:prstGeom prst="rect">
            <a:avLst/>
          </a:prstGeom>
          <a:solidFill>
            <a:srgbClr val="4A5C66"/>
          </a:solidFill>
          <a:ln w="6350">
            <a:solidFill>
              <a:srgbClr val="4A5C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defRPr/>
            </a:pPr>
            <a:endParaRPr lang="de-DE" altLang="de-DE">
              <a:ea typeface="+mn-ea"/>
              <a:cs typeface="Arial" charset="0"/>
            </a:endParaRPr>
          </a:p>
        </p:txBody>
      </p:sp>
      <p:sp>
        <p:nvSpPr>
          <p:cNvPr id="7" name="Rectangle 11"/>
          <p:cNvSpPr>
            <a:spLocks noChangeArrowheads="1"/>
          </p:cNvSpPr>
          <p:nvPr userDrawn="1"/>
        </p:nvSpPr>
        <p:spPr bwMode="auto">
          <a:xfrm>
            <a:off x="1204068" y="4138613"/>
            <a:ext cx="2616200" cy="1962150"/>
          </a:xfrm>
          <a:prstGeom prst="rect">
            <a:avLst/>
          </a:prstGeom>
          <a:solidFill>
            <a:srgbClr val="4A5C66"/>
          </a:solidFill>
          <a:ln w="6350">
            <a:solidFill>
              <a:srgbClr val="4A5C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defRPr/>
            </a:pPr>
            <a:endParaRPr lang="de-DE" altLang="de-DE" dirty="0">
              <a:ea typeface="+mn-ea"/>
              <a:cs typeface="Arial" charset="0"/>
            </a:endParaRPr>
          </a:p>
        </p:txBody>
      </p:sp>
      <p:sp>
        <p:nvSpPr>
          <p:cNvPr id="8" name="Rectangle 12"/>
          <p:cNvSpPr>
            <a:spLocks noChangeArrowheads="1"/>
          </p:cNvSpPr>
          <p:nvPr userDrawn="1"/>
        </p:nvSpPr>
        <p:spPr bwMode="auto">
          <a:xfrm>
            <a:off x="4688969" y="4138613"/>
            <a:ext cx="2616200" cy="1962150"/>
          </a:xfrm>
          <a:prstGeom prst="rect">
            <a:avLst/>
          </a:prstGeom>
          <a:solidFill>
            <a:srgbClr val="4A5C66"/>
          </a:solidFill>
          <a:ln w="6350">
            <a:solidFill>
              <a:srgbClr val="4A5C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defRPr/>
            </a:pPr>
            <a:endParaRPr lang="de-DE" altLang="de-DE">
              <a:ea typeface="+mn-ea"/>
              <a:cs typeface="Arial" charset="0"/>
            </a:endParaRPr>
          </a:p>
        </p:txBody>
      </p:sp>
      <p:sp>
        <p:nvSpPr>
          <p:cNvPr id="10" name="Rectangle 14"/>
          <p:cNvSpPr>
            <a:spLocks noChangeArrowheads="1"/>
          </p:cNvSpPr>
          <p:nvPr userDrawn="1"/>
        </p:nvSpPr>
        <p:spPr bwMode="auto">
          <a:xfrm>
            <a:off x="8173870" y="4138613"/>
            <a:ext cx="2616200" cy="1962150"/>
          </a:xfrm>
          <a:prstGeom prst="rect">
            <a:avLst/>
          </a:prstGeom>
          <a:solidFill>
            <a:srgbClr val="4A5C66"/>
          </a:solidFill>
          <a:ln w="6350">
            <a:solidFill>
              <a:srgbClr val="4A5C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defRPr/>
            </a:pPr>
            <a:endParaRPr lang="de-DE" altLang="de-DE">
              <a:ea typeface="+mn-ea"/>
              <a:cs typeface="Arial" charset="0"/>
            </a:endParaRPr>
          </a:p>
        </p:txBody>
      </p:sp>
      <p:sp>
        <p:nvSpPr>
          <p:cNvPr id="21" name="Titel 1"/>
          <p:cNvSpPr>
            <a:spLocks noGrp="1"/>
          </p:cNvSpPr>
          <p:nvPr>
            <p:ph type="title"/>
          </p:nvPr>
        </p:nvSpPr>
        <p:spPr>
          <a:xfrm>
            <a:off x="335366" y="1124808"/>
            <a:ext cx="11323407" cy="576000"/>
          </a:xfrm>
        </p:spPr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0148B23F-0EE7-4FF2-B999-3910E5A558B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04067" y="1978025"/>
            <a:ext cx="2616199" cy="1962149"/>
          </a:xfrm>
        </p:spPr>
        <p:txBody>
          <a:bodyPr anchor="ctr" anchorCtr="1"/>
          <a:lstStyle>
            <a:lvl1pPr>
              <a:defRPr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lvl="0"/>
            <a:endParaRPr lang="de-DE" dirty="0"/>
          </a:p>
        </p:txBody>
      </p:sp>
      <p:sp>
        <p:nvSpPr>
          <p:cNvPr id="19" name="Textplatzhalter 11">
            <a:extLst>
              <a:ext uri="{FF2B5EF4-FFF2-40B4-BE49-F238E27FC236}">
                <a16:creationId xmlns:a16="http://schemas.microsoft.com/office/drawing/2014/main" id="{13210310-1E7C-4DB9-B7D5-67D3415B1D2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88969" y="1978025"/>
            <a:ext cx="2616199" cy="1962149"/>
          </a:xfrm>
        </p:spPr>
        <p:txBody>
          <a:bodyPr anchor="ctr" anchorCtr="1"/>
          <a:lstStyle>
            <a:lvl1pPr>
              <a:defRPr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lvl="0"/>
            <a:endParaRPr lang="de-DE" dirty="0"/>
          </a:p>
        </p:txBody>
      </p:sp>
      <p:sp>
        <p:nvSpPr>
          <p:cNvPr id="20" name="Textplatzhalter 11">
            <a:extLst>
              <a:ext uri="{FF2B5EF4-FFF2-40B4-BE49-F238E27FC236}">
                <a16:creationId xmlns:a16="http://schemas.microsoft.com/office/drawing/2014/main" id="{234E6C6D-BF1B-4C4F-8966-D337A24A3F3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73869" y="1978024"/>
            <a:ext cx="2616199" cy="1934865"/>
          </a:xfrm>
        </p:spPr>
        <p:txBody>
          <a:bodyPr anchor="ctr" anchorCtr="1"/>
          <a:lstStyle>
            <a:lvl1pPr>
              <a:defRPr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lvl="0"/>
            <a:endParaRPr lang="de-DE" dirty="0"/>
          </a:p>
        </p:txBody>
      </p:sp>
      <p:sp>
        <p:nvSpPr>
          <p:cNvPr id="22" name="Textplatzhalter 11">
            <a:extLst>
              <a:ext uri="{FF2B5EF4-FFF2-40B4-BE49-F238E27FC236}">
                <a16:creationId xmlns:a16="http://schemas.microsoft.com/office/drawing/2014/main" id="{D32D9FD5-8120-4509-8126-5C73D763034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04067" y="4138612"/>
            <a:ext cx="2616199" cy="1962149"/>
          </a:xfrm>
        </p:spPr>
        <p:txBody>
          <a:bodyPr anchor="ctr" anchorCtr="1"/>
          <a:lstStyle>
            <a:lvl1pPr>
              <a:defRPr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lvl="0"/>
            <a:endParaRPr lang="de-DE" dirty="0"/>
          </a:p>
        </p:txBody>
      </p:sp>
      <p:sp>
        <p:nvSpPr>
          <p:cNvPr id="23" name="Textplatzhalter 11">
            <a:extLst>
              <a:ext uri="{FF2B5EF4-FFF2-40B4-BE49-F238E27FC236}">
                <a16:creationId xmlns:a16="http://schemas.microsoft.com/office/drawing/2014/main" id="{DC53AF61-E957-4F3B-BB21-B718FB7B035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688967" y="4138612"/>
            <a:ext cx="2616199" cy="1962149"/>
          </a:xfrm>
        </p:spPr>
        <p:txBody>
          <a:bodyPr anchor="ctr" anchorCtr="1"/>
          <a:lstStyle>
            <a:lvl1pPr>
              <a:defRPr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lvl="0"/>
            <a:endParaRPr lang="de-DE" dirty="0"/>
          </a:p>
        </p:txBody>
      </p:sp>
      <p:sp>
        <p:nvSpPr>
          <p:cNvPr id="24" name="Textplatzhalter 11">
            <a:extLst>
              <a:ext uri="{FF2B5EF4-FFF2-40B4-BE49-F238E27FC236}">
                <a16:creationId xmlns:a16="http://schemas.microsoft.com/office/drawing/2014/main" id="{C7305D66-F3CC-4012-986D-3F8BFD83A03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173869" y="4138612"/>
            <a:ext cx="2616199" cy="1962149"/>
          </a:xfrm>
        </p:spPr>
        <p:txBody>
          <a:bodyPr anchor="ctr" anchorCtr="1"/>
          <a:lstStyle>
            <a:lvl1pPr>
              <a:defRPr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lv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2653511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35366" y="1124808"/>
            <a:ext cx="11323407" cy="576000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335360" y="1700808"/>
            <a:ext cx="5472608" cy="4392488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92011" y="1700808"/>
            <a:ext cx="5472608" cy="4392488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269412807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35366" y="1124808"/>
            <a:ext cx="11323407" cy="576000"/>
          </a:xfrm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35360" y="1700812"/>
            <a:ext cx="5472608" cy="792089"/>
          </a:xfrm>
        </p:spPr>
        <p:txBody>
          <a:bodyPr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Textmasterformate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335360" y="2564904"/>
            <a:ext cx="5472608" cy="3528392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93367" y="1700807"/>
            <a:ext cx="5471252" cy="792089"/>
          </a:xfrm>
        </p:spPr>
        <p:txBody>
          <a:bodyPr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Textmasterformate durch Klicken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93367" y="2564912"/>
            <a:ext cx="5471252" cy="3528393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6647967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 und Aufzähl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36006" y="1124744"/>
            <a:ext cx="4189313" cy="1080120"/>
          </a:xfrm>
        </p:spPr>
        <p:txBody>
          <a:bodyPr/>
          <a:lstStyle>
            <a:lvl1pPr algn="l">
              <a:lnSpc>
                <a:spcPct val="100000"/>
              </a:lnSpc>
              <a:defRPr sz="2400" b="1"/>
            </a:lvl1pPr>
          </a:lstStyle>
          <a:p>
            <a:r>
              <a:rPr lang="de-DE" dirty="0"/>
              <a:t>Titelmasterformat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751852" y="1123200"/>
            <a:ext cx="6897885" cy="497009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335366" y="2204865"/>
            <a:ext cx="4189313" cy="3888433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dirty="0"/>
              <a:t>Textmasterformate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19677478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Bilder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41218" y="1124808"/>
            <a:ext cx="11323407" cy="576000"/>
          </a:xfrm>
        </p:spPr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4" name="Bildplatzhalter 2"/>
          <p:cNvSpPr>
            <a:spLocks noGrp="1"/>
          </p:cNvSpPr>
          <p:nvPr>
            <p:ph type="pic" idx="1"/>
          </p:nvPr>
        </p:nvSpPr>
        <p:spPr>
          <a:xfrm>
            <a:off x="527384" y="1880828"/>
            <a:ext cx="4800533" cy="36000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de-DE" noProof="0" dirty="0"/>
          </a:p>
        </p:txBody>
      </p:sp>
      <p:sp>
        <p:nvSpPr>
          <p:cNvPr id="6" name="Bildplatzhalter 2"/>
          <p:cNvSpPr>
            <a:spLocks noGrp="1"/>
          </p:cNvSpPr>
          <p:nvPr>
            <p:ph type="pic" idx="11"/>
          </p:nvPr>
        </p:nvSpPr>
        <p:spPr>
          <a:xfrm>
            <a:off x="6192011" y="1880828"/>
            <a:ext cx="4800000" cy="36000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de-DE" noProof="0" dirty="0"/>
          </a:p>
        </p:txBody>
      </p:sp>
      <p:sp>
        <p:nvSpPr>
          <p:cNvPr id="7" name="Textplatzhalter 3"/>
          <p:cNvSpPr>
            <a:spLocks noGrp="1"/>
          </p:cNvSpPr>
          <p:nvPr>
            <p:ph type="body" sz="half" idx="2"/>
          </p:nvPr>
        </p:nvSpPr>
        <p:spPr>
          <a:xfrm>
            <a:off x="527384" y="5661248"/>
            <a:ext cx="4800533" cy="576064"/>
          </a:xfrm>
        </p:spPr>
        <p:txBody>
          <a:bodyPr/>
          <a:lstStyle>
            <a:lvl1pPr marL="0" indent="0">
              <a:buNone/>
              <a:defRPr sz="1400">
                <a:solidFill>
                  <a:srgbClr val="4A5C6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dirty="0"/>
              <a:t>Textmasterformate durch Klicken bearbeiten</a:t>
            </a:r>
          </a:p>
        </p:txBody>
      </p:sp>
      <p:sp>
        <p:nvSpPr>
          <p:cNvPr id="8" name="Textplatzhalter 3"/>
          <p:cNvSpPr>
            <a:spLocks noGrp="1"/>
          </p:cNvSpPr>
          <p:nvPr>
            <p:ph type="body" sz="half" idx="12"/>
          </p:nvPr>
        </p:nvSpPr>
        <p:spPr>
          <a:xfrm>
            <a:off x="6192012" y="5661248"/>
            <a:ext cx="4800533" cy="576064"/>
          </a:xfrm>
        </p:spPr>
        <p:txBody>
          <a:bodyPr/>
          <a:lstStyle>
            <a:lvl1pPr marL="0" indent="0">
              <a:buNone/>
              <a:defRPr sz="1400">
                <a:solidFill>
                  <a:srgbClr val="4A5C6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dirty="0"/>
              <a:t>Textmasterformate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35171774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/>
          <p:cNvSpPr txBox="1">
            <a:spLocks/>
          </p:cNvSpPr>
          <p:nvPr userDrawn="1"/>
        </p:nvSpPr>
        <p:spPr bwMode="auto">
          <a:xfrm>
            <a:off x="340790" y="1125547"/>
            <a:ext cx="11324167" cy="57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4A5C66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4A5C66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4A5C66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4A5C66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4A5C66"/>
                </a:solidFill>
                <a:latin typeface="Arial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defRPr/>
            </a:pPr>
            <a:r>
              <a:rPr lang="de-DE" sz="2400" dirty="0"/>
              <a:t>Titelmasterformat durch Klicken bearbeiten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27384" y="4869160"/>
            <a:ext cx="8256917" cy="500608"/>
          </a:xfrm>
        </p:spPr>
        <p:txBody>
          <a:bodyPr anchor="b"/>
          <a:lstStyle>
            <a:lvl1pPr algn="l">
              <a:defRPr sz="2000" b="1">
                <a:solidFill>
                  <a:srgbClr val="4A5C66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27384" y="1770386"/>
            <a:ext cx="8256917" cy="3026766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de-DE" noProof="0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527384" y="5373216"/>
            <a:ext cx="8256917" cy="576064"/>
          </a:xfrm>
        </p:spPr>
        <p:txBody>
          <a:bodyPr/>
          <a:lstStyle>
            <a:lvl1pPr marL="0" indent="0">
              <a:buNone/>
              <a:defRPr sz="1400">
                <a:solidFill>
                  <a:srgbClr val="4A5C6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dirty="0"/>
              <a:t>Textmasterformate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75282198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B31817-8801-4D47-85FE-1A21DE4AA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70FEA7AA-9383-4EFB-9DDC-13DF6136445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4963" y="1280160"/>
            <a:ext cx="11487150" cy="5020628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2546185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Fachbereich oder Instit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66825"/>
            <a:ext cx="12192000" cy="51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6"/>
          <p:cNvSpPr>
            <a:spLocks noChangeArrowheads="1"/>
          </p:cNvSpPr>
          <p:nvPr userDrawn="1"/>
        </p:nvSpPr>
        <p:spPr bwMode="auto">
          <a:xfrm>
            <a:off x="7821090" y="3201997"/>
            <a:ext cx="3839633" cy="28860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defRPr/>
            </a:pPr>
            <a:endParaRPr lang="de-DE" altLang="de-DE">
              <a:ea typeface="+mn-ea"/>
            </a:endParaRPr>
          </a:p>
        </p:txBody>
      </p:sp>
      <p:sp>
        <p:nvSpPr>
          <p:cNvPr id="4" name="Rectangle 10"/>
          <p:cNvSpPr>
            <a:spLocks noChangeArrowheads="1"/>
          </p:cNvSpPr>
          <p:nvPr userDrawn="1"/>
        </p:nvSpPr>
        <p:spPr bwMode="auto">
          <a:xfrm>
            <a:off x="3790957" y="3201997"/>
            <a:ext cx="3839633" cy="28860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defRPr/>
            </a:pPr>
            <a:endParaRPr lang="de-DE" altLang="de-DE"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127221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"/>
          <p:cNvSpPr>
            <a:spLocks noChangeArrowheads="1"/>
          </p:cNvSpPr>
          <p:nvPr userDrawn="1"/>
        </p:nvSpPr>
        <p:spPr bwMode="auto">
          <a:xfrm>
            <a:off x="431800" y="1978025"/>
            <a:ext cx="2616200" cy="1962150"/>
          </a:xfrm>
          <a:prstGeom prst="rect">
            <a:avLst/>
          </a:prstGeom>
          <a:noFill/>
          <a:ln w="6350">
            <a:solidFill>
              <a:srgbClr val="4A5C6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defRPr/>
            </a:pPr>
            <a:endParaRPr lang="de-DE" altLang="de-DE">
              <a:ea typeface="+mn-ea"/>
            </a:endParaRPr>
          </a:p>
        </p:txBody>
      </p:sp>
      <p:sp>
        <p:nvSpPr>
          <p:cNvPr id="4" name="Rectangle 10"/>
          <p:cNvSpPr>
            <a:spLocks noChangeArrowheads="1"/>
          </p:cNvSpPr>
          <p:nvPr userDrawn="1"/>
        </p:nvSpPr>
        <p:spPr bwMode="auto">
          <a:xfrm>
            <a:off x="3310467" y="1978025"/>
            <a:ext cx="2616200" cy="1962150"/>
          </a:xfrm>
          <a:prstGeom prst="rect">
            <a:avLst/>
          </a:prstGeom>
          <a:noFill/>
          <a:ln w="6350">
            <a:solidFill>
              <a:srgbClr val="4A5C6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defRPr/>
            </a:pPr>
            <a:endParaRPr lang="de-DE" altLang="de-DE">
              <a:ea typeface="+mn-ea"/>
            </a:endParaRPr>
          </a:p>
        </p:txBody>
      </p:sp>
      <p:sp>
        <p:nvSpPr>
          <p:cNvPr id="5" name="Rectangle 11"/>
          <p:cNvSpPr>
            <a:spLocks noChangeArrowheads="1"/>
          </p:cNvSpPr>
          <p:nvPr userDrawn="1"/>
        </p:nvSpPr>
        <p:spPr bwMode="auto">
          <a:xfrm>
            <a:off x="6191251" y="1978025"/>
            <a:ext cx="2616200" cy="1962150"/>
          </a:xfrm>
          <a:prstGeom prst="rect">
            <a:avLst/>
          </a:prstGeom>
          <a:noFill/>
          <a:ln w="6350">
            <a:solidFill>
              <a:srgbClr val="4A5C6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defRPr/>
            </a:pPr>
            <a:endParaRPr lang="de-DE" altLang="de-DE">
              <a:ea typeface="+mn-ea"/>
            </a:endParaRPr>
          </a:p>
        </p:txBody>
      </p:sp>
      <p:sp>
        <p:nvSpPr>
          <p:cNvPr id="6" name="Rectangle 12"/>
          <p:cNvSpPr>
            <a:spLocks noChangeArrowheads="1"/>
          </p:cNvSpPr>
          <p:nvPr userDrawn="1"/>
        </p:nvSpPr>
        <p:spPr bwMode="auto">
          <a:xfrm>
            <a:off x="9069917" y="1978025"/>
            <a:ext cx="2616200" cy="1962150"/>
          </a:xfrm>
          <a:prstGeom prst="rect">
            <a:avLst/>
          </a:prstGeom>
          <a:noFill/>
          <a:ln w="6350">
            <a:solidFill>
              <a:srgbClr val="4A5C6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defRPr/>
            </a:pPr>
            <a:endParaRPr lang="de-DE" altLang="de-DE">
              <a:ea typeface="+mn-ea"/>
            </a:endParaRPr>
          </a:p>
        </p:txBody>
      </p:sp>
      <p:sp>
        <p:nvSpPr>
          <p:cNvPr id="7" name="Rectangle 13"/>
          <p:cNvSpPr>
            <a:spLocks noChangeArrowheads="1"/>
          </p:cNvSpPr>
          <p:nvPr userDrawn="1"/>
        </p:nvSpPr>
        <p:spPr bwMode="auto">
          <a:xfrm>
            <a:off x="431800" y="4138613"/>
            <a:ext cx="2616200" cy="1962150"/>
          </a:xfrm>
          <a:prstGeom prst="rect">
            <a:avLst/>
          </a:prstGeom>
          <a:noFill/>
          <a:ln w="6350">
            <a:solidFill>
              <a:srgbClr val="4A5C6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defRPr/>
            </a:pPr>
            <a:endParaRPr lang="de-DE" altLang="de-DE">
              <a:ea typeface="+mn-ea"/>
            </a:endParaRPr>
          </a:p>
        </p:txBody>
      </p:sp>
      <p:sp>
        <p:nvSpPr>
          <p:cNvPr id="8" name="Rectangle 14"/>
          <p:cNvSpPr>
            <a:spLocks noChangeArrowheads="1"/>
          </p:cNvSpPr>
          <p:nvPr userDrawn="1"/>
        </p:nvSpPr>
        <p:spPr bwMode="auto">
          <a:xfrm>
            <a:off x="3310467" y="4138613"/>
            <a:ext cx="2616200" cy="1962150"/>
          </a:xfrm>
          <a:prstGeom prst="rect">
            <a:avLst/>
          </a:prstGeom>
          <a:noFill/>
          <a:ln w="6350">
            <a:solidFill>
              <a:srgbClr val="4A5C6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defRPr/>
            </a:pPr>
            <a:endParaRPr lang="de-DE" altLang="de-DE">
              <a:ea typeface="+mn-ea"/>
            </a:endParaRPr>
          </a:p>
        </p:txBody>
      </p:sp>
      <p:sp>
        <p:nvSpPr>
          <p:cNvPr id="9" name="Rectangle 15"/>
          <p:cNvSpPr>
            <a:spLocks noChangeArrowheads="1"/>
          </p:cNvSpPr>
          <p:nvPr userDrawn="1"/>
        </p:nvSpPr>
        <p:spPr bwMode="auto">
          <a:xfrm>
            <a:off x="6191251" y="4138613"/>
            <a:ext cx="2616200" cy="1962150"/>
          </a:xfrm>
          <a:prstGeom prst="rect">
            <a:avLst/>
          </a:prstGeom>
          <a:noFill/>
          <a:ln w="6350">
            <a:solidFill>
              <a:srgbClr val="4A5C6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defRPr/>
            </a:pPr>
            <a:endParaRPr lang="de-DE" altLang="de-DE">
              <a:ea typeface="+mn-ea"/>
            </a:endParaRPr>
          </a:p>
        </p:txBody>
      </p:sp>
      <p:sp>
        <p:nvSpPr>
          <p:cNvPr id="10" name="Rectangle 16"/>
          <p:cNvSpPr>
            <a:spLocks noChangeArrowheads="1"/>
          </p:cNvSpPr>
          <p:nvPr userDrawn="1"/>
        </p:nvSpPr>
        <p:spPr bwMode="auto">
          <a:xfrm>
            <a:off x="9069917" y="4138613"/>
            <a:ext cx="2616200" cy="1962150"/>
          </a:xfrm>
          <a:prstGeom prst="rect">
            <a:avLst/>
          </a:prstGeom>
          <a:noFill/>
          <a:ln w="6350">
            <a:solidFill>
              <a:srgbClr val="4A5C6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defRPr/>
            </a:pPr>
            <a:endParaRPr lang="de-DE" altLang="de-DE">
              <a:ea typeface="+mn-ea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35366" y="1124808"/>
            <a:ext cx="11323407" cy="576000"/>
          </a:xfrm>
        </p:spPr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3038858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Kap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"/>
          <p:cNvSpPr>
            <a:spLocks noChangeArrowheads="1"/>
          </p:cNvSpPr>
          <p:nvPr userDrawn="1"/>
        </p:nvSpPr>
        <p:spPr bwMode="auto">
          <a:xfrm>
            <a:off x="478367" y="1978025"/>
            <a:ext cx="2616200" cy="1962150"/>
          </a:xfrm>
          <a:prstGeom prst="rect">
            <a:avLst/>
          </a:prstGeom>
          <a:solidFill>
            <a:srgbClr val="4A5C66"/>
          </a:solidFill>
          <a:ln w="6350">
            <a:solidFill>
              <a:srgbClr val="4A5C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defRPr/>
            </a:pPr>
            <a:endParaRPr lang="de-DE" altLang="de-DE">
              <a:ea typeface="+mn-ea"/>
              <a:cs typeface="Arial" charset="0"/>
            </a:endParaRPr>
          </a:p>
        </p:txBody>
      </p:sp>
      <p:sp>
        <p:nvSpPr>
          <p:cNvPr id="4" name="Rectangle 8"/>
          <p:cNvSpPr>
            <a:spLocks noChangeArrowheads="1"/>
          </p:cNvSpPr>
          <p:nvPr userDrawn="1"/>
        </p:nvSpPr>
        <p:spPr bwMode="auto">
          <a:xfrm>
            <a:off x="3357033" y="1978025"/>
            <a:ext cx="2616200" cy="1962150"/>
          </a:xfrm>
          <a:prstGeom prst="rect">
            <a:avLst/>
          </a:prstGeom>
          <a:solidFill>
            <a:srgbClr val="4A5C66"/>
          </a:solidFill>
          <a:ln w="6350">
            <a:solidFill>
              <a:srgbClr val="4A5C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defRPr/>
            </a:pPr>
            <a:endParaRPr lang="de-DE" altLang="de-DE">
              <a:ea typeface="+mn-ea"/>
              <a:cs typeface="Arial" charset="0"/>
            </a:endParaRPr>
          </a:p>
        </p:txBody>
      </p:sp>
      <p:sp>
        <p:nvSpPr>
          <p:cNvPr id="5" name="Rectangle 9"/>
          <p:cNvSpPr>
            <a:spLocks noChangeArrowheads="1"/>
          </p:cNvSpPr>
          <p:nvPr userDrawn="1"/>
        </p:nvSpPr>
        <p:spPr bwMode="auto">
          <a:xfrm>
            <a:off x="6237817" y="1978025"/>
            <a:ext cx="2616200" cy="1962150"/>
          </a:xfrm>
          <a:prstGeom prst="rect">
            <a:avLst/>
          </a:prstGeom>
          <a:solidFill>
            <a:srgbClr val="4A5C66"/>
          </a:solidFill>
          <a:ln w="6350">
            <a:solidFill>
              <a:srgbClr val="4A5C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defRPr/>
            </a:pPr>
            <a:endParaRPr lang="de-DE" altLang="de-DE">
              <a:ea typeface="+mn-ea"/>
              <a:cs typeface="Arial" charset="0"/>
            </a:endParaRPr>
          </a:p>
        </p:txBody>
      </p:sp>
      <p:sp>
        <p:nvSpPr>
          <p:cNvPr id="6" name="Rectangle 10"/>
          <p:cNvSpPr>
            <a:spLocks noChangeArrowheads="1"/>
          </p:cNvSpPr>
          <p:nvPr userDrawn="1"/>
        </p:nvSpPr>
        <p:spPr bwMode="auto">
          <a:xfrm>
            <a:off x="9116484" y="1978025"/>
            <a:ext cx="2616200" cy="1962150"/>
          </a:xfrm>
          <a:prstGeom prst="rect">
            <a:avLst/>
          </a:prstGeom>
          <a:solidFill>
            <a:srgbClr val="4A5C66"/>
          </a:solidFill>
          <a:ln w="6350">
            <a:solidFill>
              <a:srgbClr val="4A5C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defRPr/>
            </a:pPr>
            <a:endParaRPr lang="de-DE" altLang="de-DE">
              <a:ea typeface="+mn-ea"/>
              <a:cs typeface="Arial" charset="0"/>
            </a:endParaRPr>
          </a:p>
        </p:txBody>
      </p:sp>
      <p:sp>
        <p:nvSpPr>
          <p:cNvPr id="7" name="Rectangle 11"/>
          <p:cNvSpPr>
            <a:spLocks noChangeArrowheads="1"/>
          </p:cNvSpPr>
          <p:nvPr userDrawn="1"/>
        </p:nvSpPr>
        <p:spPr bwMode="auto">
          <a:xfrm>
            <a:off x="478367" y="4138613"/>
            <a:ext cx="2616200" cy="1962150"/>
          </a:xfrm>
          <a:prstGeom prst="rect">
            <a:avLst/>
          </a:prstGeom>
          <a:solidFill>
            <a:srgbClr val="4A5C66"/>
          </a:solidFill>
          <a:ln w="6350">
            <a:solidFill>
              <a:srgbClr val="4A5C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defRPr/>
            </a:pPr>
            <a:endParaRPr lang="de-DE" altLang="de-DE">
              <a:ea typeface="+mn-ea"/>
              <a:cs typeface="Arial" charset="0"/>
            </a:endParaRPr>
          </a:p>
        </p:txBody>
      </p:sp>
      <p:sp>
        <p:nvSpPr>
          <p:cNvPr id="8" name="Rectangle 12"/>
          <p:cNvSpPr>
            <a:spLocks noChangeArrowheads="1"/>
          </p:cNvSpPr>
          <p:nvPr userDrawn="1"/>
        </p:nvSpPr>
        <p:spPr bwMode="auto">
          <a:xfrm>
            <a:off x="3357033" y="4138613"/>
            <a:ext cx="2616200" cy="1962150"/>
          </a:xfrm>
          <a:prstGeom prst="rect">
            <a:avLst/>
          </a:prstGeom>
          <a:solidFill>
            <a:srgbClr val="4A5C66"/>
          </a:solidFill>
          <a:ln w="6350">
            <a:solidFill>
              <a:srgbClr val="4A5C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defRPr/>
            </a:pPr>
            <a:endParaRPr lang="de-DE" altLang="de-DE">
              <a:ea typeface="+mn-ea"/>
              <a:cs typeface="Arial" charset="0"/>
            </a:endParaRPr>
          </a:p>
        </p:txBody>
      </p:sp>
      <p:sp>
        <p:nvSpPr>
          <p:cNvPr id="9" name="Rectangle 13"/>
          <p:cNvSpPr>
            <a:spLocks noChangeArrowheads="1"/>
          </p:cNvSpPr>
          <p:nvPr userDrawn="1"/>
        </p:nvSpPr>
        <p:spPr bwMode="auto">
          <a:xfrm>
            <a:off x="6237817" y="4138613"/>
            <a:ext cx="2616200" cy="1962150"/>
          </a:xfrm>
          <a:prstGeom prst="rect">
            <a:avLst/>
          </a:prstGeom>
          <a:solidFill>
            <a:srgbClr val="4A5C66"/>
          </a:solidFill>
          <a:ln w="6350">
            <a:solidFill>
              <a:srgbClr val="4A5C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defRPr/>
            </a:pPr>
            <a:endParaRPr lang="de-DE" altLang="de-DE">
              <a:ea typeface="+mn-ea"/>
              <a:cs typeface="Arial" charset="0"/>
            </a:endParaRPr>
          </a:p>
        </p:txBody>
      </p:sp>
      <p:sp>
        <p:nvSpPr>
          <p:cNvPr id="10" name="Rectangle 14"/>
          <p:cNvSpPr>
            <a:spLocks noChangeArrowheads="1"/>
          </p:cNvSpPr>
          <p:nvPr userDrawn="1"/>
        </p:nvSpPr>
        <p:spPr bwMode="auto">
          <a:xfrm>
            <a:off x="9116484" y="4138613"/>
            <a:ext cx="2616200" cy="1962150"/>
          </a:xfrm>
          <a:prstGeom prst="rect">
            <a:avLst/>
          </a:prstGeom>
          <a:solidFill>
            <a:srgbClr val="4A5C66"/>
          </a:solidFill>
          <a:ln w="6350">
            <a:solidFill>
              <a:srgbClr val="4A5C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defRPr/>
            </a:pPr>
            <a:endParaRPr lang="de-DE" altLang="de-DE">
              <a:ea typeface="+mn-ea"/>
              <a:cs typeface="Arial" charset="0"/>
            </a:endParaRPr>
          </a:p>
        </p:txBody>
      </p:sp>
      <p:sp>
        <p:nvSpPr>
          <p:cNvPr id="21" name="Titel 1"/>
          <p:cNvSpPr>
            <a:spLocks noGrp="1"/>
          </p:cNvSpPr>
          <p:nvPr>
            <p:ph type="title"/>
          </p:nvPr>
        </p:nvSpPr>
        <p:spPr>
          <a:xfrm>
            <a:off x="335366" y="1124808"/>
            <a:ext cx="11323407" cy="576000"/>
          </a:xfrm>
        </p:spPr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6616061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Kap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"/>
          <p:cNvSpPr>
            <a:spLocks noChangeArrowheads="1"/>
          </p:cNvSpPr>
          <p:nvPr userDrawn="1"/>
        </p:nvSpPr>
        <p:spPr bwMode="auto">
          <a:xfrm>
            <a:off x="1300363" y="1938635"/>
            <a:ext cx="2616200" cy="1962150"/>
          </a:xfrm>
          <a:prstGeom prst="rect">
            <a:avLst/>
          </a:prstGeom>
          <a:noFill/>
          <a:ln w="6350">
            <a:solidFill>
              <a:srgbClr val="4A5C6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defRPr/>
            </a:pPr>
            <a:endParaRPr lang="de-DE" altLang="de-DE">
              <a:ea typeface="+mn-ea"/>
            </a:endParaRPr>
          </a:p>
        </p:txBody>
      </p:sp>
      <p:sp>
        <p:nvSpPr>
          <p:cNvPr id="4" name="Rectangle 10"/>
          <p:cNvSpPr>
            <a:spLocks noChangeArrowheads="1"/>
          </p:cNvSpPr>
          <p:nvPr userDrawn="1"/>
        </p:nvSpPr>
        <p:spPr bwMode="auto">
          <a:xfrm>
            <a:off x="4787900" y="1938635"/>
            <a:ext cx="2616200" cy="1962150"/>
          </a:xfrm>
          <a:prstGeom prst="rect">
            <a:avLst/>
          </a:prstGeom>
          <a:noFill/>
          <a:ln w="6350">
            <a:solidFill>
              <a:srgbClr val="4A5C6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defRPr/>
            </a:pPr>
            <a:endParaRPr lang="de-DE" altLang="de-DE">
              <a:ea typeface="+mn-ea"/>
            </a:endParaRPr>
          </a:p>
        </p:txBody>
      </p:sp>
      <p:sp>
        <p:nvSpPr>
          <p:cNvPr id="6" name="Rectangle 12"/>
          <p:cNvSpPr>
            <a:spLocks noChangeArrowheads="1"/>
          </p:cNvSpPr>
          <p:nvPr userDrawn="1"/>
        </p:nvSpPr>
        <p:spPr bwMode="auto">
          <a:xfrm>
            <a:off x="8275436" y="1938635"/>
            <a:ext cx="2616200" cy="1962150"/>
          </a:xfrm>
          <a:prstGeom prst="rect">
            <a:avLst/>
          </a:prstGeom>
          <a:noFill/>
          <a:ln w="6350">
            <a:solidFill>
              <a:srgbClr val="4A5C6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defRPr/>
            </a:pPr>
            <a:endParaRPr lang="de-DE" altLang="de-DE">
              <a:ea typeface="+mn-ea"/>
            </a:endParaRPr>
          </a:p>
        </p:txBody>
      </p:sp>
      <p:sp>
        <p:nvSpPr>
          <p:cNvPr id="7" name="Rectangle 13"/>
          <p:cNvSpPr>
            <a:spLocks noChangeArrowheads="1"/>
          </p:cNvSpPr>
          <p:nvPr userDrawn="1"/>
        </p:nvSpPr>
        <p:spPr bwMode="auto">
          <a:xfrm>
            <a:off x="1300363" y="4138612"/>
            <a:ext cx="2616200" cy="1962150"/>
          </a:xfrm>
          <a:prstGeom prst="rect">
            <a:avLst/>
          </a:prstGeom>
          <a:noFill/>
          <a:ln w="6350">
            <a:solidFill>
              <a:srgbClr val="4A5C6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defRPr/>
            </a:pPr>
            <a:endParaRPr lang="de-DE" altLang="de-DE">
              <a:ea typeface="+mn-ea"/>
            </a:endParaRPr>
          </a:p>
        </p:txBody>
      </p:sp>
      <p:sp>
        <p:nvSpPr>
          <p:cNvPr id="8" name="Rectangle 14"/>
          <p:cNvSpPr>
            <a:spLocks noChangeArrowheads="1"/>
          </p:cNvSpPr>
          <p:nvPr userDrawn="1"/>
        </p:nvSpPr>
        <p:spPr bwMode="auto">
          <a:xfrm>
            <a:off x="4787900" y="4138613"/>
            <a:ext cx="2616200" cy="1962150"/>
          </a:xfrm>
          <a:prstGeom prst="rect">
            <a:avLst/>
          </a:prstGeom>
          <a:noFill/>
          <a:ln w="6350">
            <a:solidFill>
              <a:srgbClr val="4A5C6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defRPr/>
            </a:pPr>
            <a:endParaRPr lang="de-DE" altLang="de-DE">
              <a:ea typeface="+mn-ea"/>
            </a:endParaRPr>
          </a:p>
        </p:txBody>
      </p:sp>
      <p:sp>
        <p:nvSpPr>
          <p:cNvPr id="10" name="Rectangle 16"/>
          <p:cNvSpPr>
            <a:spLocks noChangeArrowheads="1"/>
          </p:cNvSpPr>
          <p:nvPr userDrawn="1"/>
        </p:nvSpPr>
        <p:spPr bwMode="auto">
          <a:xfrm>
            <a:off x="8275436" y="4138612"/>
            <a:ext cx="2616200" cy="1962150"/>
          </a:xfrm>
          <a:prstGeom prst="rect">
            <a:avLst/>
          </a:prstGeom>
          <a:noFill/>
          <a:ln w="6350">
            <a:solidFill>
              <a:srgbClr val="4A5C6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defRPr/>
            </a:pPr>
            <a:endParaRPr lang="de-DE" altLang="de-DE">
              <a:ea typeface="+mn-ea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35366" y="1124808"/>
            <a:ext cx="11323407" cy="576000"/>
          </a:xfrm>
        </p:spPr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0033960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Kap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"/>
          <p:cNvSpPr>
            <a:spLocks noChangeArrowheads="1"/>
          </p:cNvSpPr>
          <p:nvPr userDrawn="1"/>
        </p:nvSpPr>
        <p:spPr bwMode="auto">
          <a:xfrm>
            <a:off x="1204068" y="1978025"/>
            <a:ext cx="2616200" cy="1962150"/>
          </a:xfrm>
          <a:prstGeom prst="rect">
            <a:avLst/>
          </a:prstGeom>
          <a:solidFill>
            <a:srgbClr val="4A5C66"/>
          </a:solidFill>
          <a:ln w="6350">
            <a:solidFill>
              <a:srgbClr val="4A5C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defRPr/>
            </a:pPr>
            <a:endParaRPr lang="de-DE" altLang="de-DE">
              <a:ea typeface="+mn-ea"/>
              <a:cs typeface="Arial" charset="0"/>
            </a:endParaRPr>
          </a:p>
        </p:txBody>
      </p:sp>
      <p:sp>
        <p:nvSpPr>
          <p:cNvPr id="4" name="Rectangle 8"/>
          <p:cNvSpPr>
            <a:spLocks noChangeArrowheads="1"/>
          </p:cNvSpPr>
          <p:nvPr userDrawn="1"/>
        </p:nvSpPr>
        <p:spPr bwMode="auto">
          <a:xfrm>
            <a:off x="4688969" y="1978025"/>
            <a:ext cx="2616200" cy="1962150"/>
          </a:xfrm>
          <a:prstGeom prst="rect">
            <a:avLst/>
          </a:prstGeom>
          <a:solidFill>
            <a:srgbClr val="4A5C66"/>
          </a:solidFill>
          <a:ln w="6350">
            <a:solidFill>
              <a:srgbClr val="4A5C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defRPr/>
            </a:pPr>
            <a:endParaRPr lang="de-DE" altLang="de-DE">
              <a:ea typeface="+mn-ea"/>
              <a:cs typeface="Arial" charset="0"/>
            </a:endParaRPr>
          </a:p>
        </p:txBody>
      </p:sp>
      <p:sp>
        <p:nvSpPr>
          <p:cNvPr id="6" name="Rectangle 10"/>
          <p:cNvSpPr>
            <a:spLocks noChangeArrowheads="1"/>
          </p:cNvSpPr>
          <p:nvPr userDrawn="1"/>
        </p:nvSpPr>
        <p:spPr bwMode="auto">
          <a:xfrm>
            <a:off x="8173870" y="1978025"/>
            <a:ext cx="2616200" cy="1962150"/>
          </a:xfrm>
          <a:prstGeom prst="rect">
            <a:avLst/>
          </a:prstGeom>
          <a:solidFill>
            <a:srgbClr val="4A5C66"/>
          </a:solidFill>
          <a:ln w="6350">
            <a:solidFill>
              <a:srgbClr val="4A5C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defRPr/>
            </a:pPr>
            <a:endParaRPr lang="de-DE" altLang="de-DE">
              <a:ea typeface="+mn-ea"/>
              <a:cs typeface="Arial" charset="0"/>
            </a:endParaRPr>
          </a:p>
        </p:txBody>
      </p:sp>
      <p:sp>
        <p:nvSpPr>
          <p:cNvPr id="7" name="Rectangle 11"/>
          <p:cNvSpPr>
            <a:spLocks noChangeArrowheads="1"/>
          </p:cNvSpPr>
          <p:nvPr userDrawn="1"/>
        </p:nvSpPr>
        <p:spPr bwMode="auto">
          <a:xfrm>
            <a:off x="1204068" y="4138613"/>
            <a:ext cx="2616200" cy="1962150"/>
          </a:xfrm>
          <a:prstGeom prst="rect">
            <a:avLst/>
          </a:prstGeom>
          <a:solidFill>
            <a:srgbClr val="4A5C66"/>
          </a:solidFill>
          <a:ln w="6350">
            <a:solidFill>
              <a:srgbClr val="4A5C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defRPr/>
            </a:pPr>
            <a:endParaRPr lang="de-DE" altLang="de-DE" dirty="0">
              <a:ea typeface="+mn-ea"/>
              <a:cs typeface="Arial" charset="0"/>
            </a:endParaRPr>
          </a:p>
        </p:txBody>
      </p:sp>
      <p:sp>
        <p:nvSpPr>
          <p:cNvPr id="8" name="Rectangle 12"/>
          <p:cNvSpPr>
            <a:spLocks noChangeArrowheads="1"/>
          </p:cNvSpPr>
          <p:nvPr userDrawn="1"/>
        </p:nvSpPr>
        <p:spPr bwMode="auto">
          <a:xfrm>
            <a:off x="4688969" y="4138613"/>
            <a:ext cx="2616200" cy="1962150"/>
          </a:xfrm>
          <a:prstGeom prst="rect">
            <a:avLst/>
          </a:prstGeom>
          <a:solidFill>
            <a:srgbClr val="4A5C66"/>
          </a:solidFill>
          <a:ln w="6350">
            <a:solidFill>
              <a:srgbClr val="4A5C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defRPr/>
            </a:pPr>
            <a:endParaRPr lang="de-DE" altLang="de-DE">
              <a:ea typeface="+mn-ea"/>
              <a:cs typeface="Arial" charset="0"/>
            </a:endParaRPr>
          </a:p>
        </p:txBody>
      </p:sp>
      <p:sp>
        <p:nvSpPr>
          <p:cNvPr id="10" name="Rectangle 14"/>
          <p:cNvSpPr>
            <a:spLocks noChangeArrowheads="1"/>
          </p:cNvSpPr>
          <p:nvPr userDrawn="1"/>
        </p:nvSpPr>
        <p:spPr bwMode="auto">
          <a:xfrm>
            <a:off x="8173870" y="4138613"/>
            <a:ext cx="2616200" cy="1962150"/>
          </a:xfrm>
          <a:prstGeom prst="rect">
            <a:avLst/>
          </a:prstGeom>
          <a:solidFill>
            <a:srgbClr val="4A5C66"/>
          </a:solidFill>
          <a:ln w="6350">
            <a:solidFill>
              <a:srgbClr val="4A5C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defRPr/>
            </a:pPr>
            <a:endParaRPr lang="de-DE" altLang="de-DE">
              <a:ea typeface="+mn-ea"/>
              <a:cs typeface="Arial" charset="0"/>
            </a:endParaRPr>
          </a:p>
        </p:txBody>
      </p:sp>
      <p:sp>
        <p:nvSpPr>
          <p:cNvPr id="21" name="Titel 1"/>
          <p:cNvSpPr>
            <a:spLocks noGrp="1"/>
          </p:cNvSpPr>
          <p:nvPr>
            <p:ph type="title"/>
          </p:nvPr>
        </p:nvSpPr>
        <p:spPr>
          <a:xfrm>
            <a:off x="335366" y="1124808"/>
            <a:ext cx="11323407" cy="576000"/>
          </a:xfrm>
        </p:spPr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7909558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35366" y="1124808"/>
            <a:ext cx="11323407" cy="576000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335360" y="1700808"/>
            <a:ext cx="5472608" cy="4392488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92011" y="1700808"/>
            <a:ext cx="5472608" cy="4392488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23969587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35366" y="1124808"/>
            <a:ext cx="11323407" cy="576000"/>
          </a:xfrm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35360" y="1700812"/>
            <a:ext cx="5472608" cy="792089"/>
          </a:xfrm>
        </p:spPr>
        <p:txBody>
          <a:bodyPr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Textmasterformate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335360" y="2564904"/>
            <a:ext cx="5472608" cy="3528392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93367" y="1700807"/>
            <a:ext cx="5471252" cy="792089"/>
          </a:xfrm>
        </p:spPr>
        <p:txBody>
          <a:bodyPr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Textmasterformate durch Klicken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93367" y="2564912"/>
            <a:ext cx="5471252" cy="3528393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12909907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6" Type="http://schemas.openxmlformats.org/officeDocument/2006/relationships/image" Target="../media/image5.jpeg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elplatzhalter 1"/>
          <p:cNvSpPr>
            <a:spLocks noGrp="1"/>
          </p:cNvSpPr>
          <p:nvPr>
            <p:ph type="title"/>
          </p:nvPr>
        </p:nvSpPr>
        <p:spPr bwMode="auto">
          <a:xfrm>
            <a:off x="334439" y="1052513"/>
            <a:ext cx="11324167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dirty="0"/>
              <a:t>Titelmasterformat durch Klicken </a:t>
            </a:r>
          </a:p>
        </p:txBody>
      </p:sp>
      <p:sp>
        <p:nvSpPr>
          <p:cNvPr id="1027" name="Textplatzhalter 2"/>
          <p:cNvSpPr>
            <a:spLocks noGrp="1"/>
          </p:cNvSpPr>
          <p:nvPr>
            <p:ph type="body" idx="1"/>
          </p:nvPr>
        </p:nvSpPr>
        <p:spPr bwMode="auto">
          <a:xfrm>
            <a:off x="334436" y="1711332"/>
            <a:ext cx="11330517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dirty="0"/>
              <a:t>Textmasterformate durch Klicken bearbeiten sieht normal aus</a:t>
            </a:r>
          </a:p>
          <a:p>
            <a:pPr lvl="1"/>
            <a:r>
              <a:rPr lang="de-DE" altLang="de-DE" dirty="0"/>
              <a:t>Zweite Ebene</a:t>
            </a:r>
          </a:p>
          <a:p>
            <a:pPr lvl="2"/>
            <a:r>
              <a:rPr lang="de-DE" altLang="de-DE" dirty="0"/>
              <a:t>Dritte Ebene</a:t>
            </a:r>
          </a:p>
          <a:p>
            <a:pPr lvl="3"/>
            <a:r>
              <a:rPr lang="de-DE" altLang="de-DE" dirty="0"/>
              <a:t>Vierte Ebene</a:t>
            </a:r>
          </a:p>
          <a:p>
            <a:pPr lvl="4"/>
            <a:r>
              <a:rPr lang="de-DE" altLang="de-DE" dirty="0"/>
              <a:t>Fünfte Ebene</a:t>
            </a:r>
          </a:p>
        </p:txBody>
      </p:sp>
      <p:sp>
        <p:nvSpPr>
          <p:cNvPr id="1028" name="Rectangle 5"/>
          <p:cNvSpPr>
            <a:spLocks noChangeArrowheads="1"/>
          </p:cNvSpPr>
          <p:nvPr userDrawn="1"/>
        </p:nvSpPr>
        <p:spPr bwMode="auto">
          <a:xfrm>
            <a:off x="6" y="6497638"/>
            <a:ext cx="12187767" cy="360362"/>
          </a:xfrm>
          <a:prstGeom prst="rect">
            <a:avLst/>
          </a:prstGeom>
          <a:solidFill>
            <a:srgbClr val="4A5C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defRPr/>
            </a:pPr>
            <a:endParaRPr lang="de-DE" altLang="de-DE">
              <a:ea typeface="+mn-ea"/>
            </a:endParaRPr>
          </a:p>
        </p:txBody>
      </p:sp>
      <p:sp>
        <p:nvSpPr>
          <p:cNvPr id="1032" name="Textfeld 2"/>
          <p:cNvSpPr txBox="1">
            <a:spLocks noChangeArrowheads="1"/>
          </p:cNvSpPr>
          <p:nvPr userDrawn="1"/>
        </p:nvSpPr>
        <p:spPr bwMode="auto">
          <a:xfrm>
            <a:off x="5465644" y="6547014"/>
            <a:ext cx="1061756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1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Jannis Weber</a:t>
            </a:r>
            <a:endParaRPr lang="de-DE" sz="1100" dirty="0"/>
          </a:p>
        </p:txBody>
      </p:sp>
      <p:sp>
        <p:nvSpPr>
          <p:cNvPr id="3080" name="Textfeld 3"/>
          <p:cNvSpPr txBox="1">
            <a:spLocks noChangeArrowheads="1"/>
          </p:cNvSpPr>
          <p:nvPr userDrawn="1"/>
        </p:nvSpPr>
        <p:spPr bwMode="auto">
          <a:xfrm>
            <a:off x="10608739" y="6548438"/>
            <a:ext cx="613443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de-DE" sz="1100" dirty="0">
                <a:solidFill>
                  <a:schemeClr val="bg1"/>
                </a:solidFill>
                <a:latin typeface="Arial" charset="0"/>
                <a:ea typeface="+mn-ea"/>
              </a:rPr>
              <a:t>Seite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60364" y="361954"/>
            <a:ext cx="4159250" cy="536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13" name="Grafik 1"/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363" y="6599238"/>
            <a:ext cx="1441450" cy="12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feld 3">
            <a:extLst>
              <a:ext uri="{FF2B5EF4-FFF2-40B4-BE49-F238E27FC236}">
                <a16:creationId xmlns:a16="http://schemas.microsoft.com/office/drawing/2014/main" id="{C26C6307-B1C2-4715-AE58-8611A4B4519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1072616" y="6548438"/>
            <a:ext cx="965591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fld id="{8D0160FB-CD21-445D-9769-23F2FCAEF145}" type="slidenum">
              <a:rPr lang="de-DE" sz="1100" smtClean="0">
                <a:solidFill>
                  <a:schemeClr val="bg1"/>
                </a:solidFill>
                <a:latin typeface="Arial" charset="0"/>
                <a:ea typeface="+mn-ea"/>
              </a:rPr>
              <a:pPr algn="ctr" eaLnBrk="1" hangingPunct="1">
                <a:defRPr/>
              </a:pPr>
              <a:t>‹Nr.›</a:t>
            </a:fld>
            <a:r>
              <a:rPr lang="de-DE" sz="1100" dirty="0">
                <a:solidFill>
                  <a:schemeClr val="bg1"/>
                </a:solidFill>
                <a:latin typeface="Arial" charset="0"/>
                <a:ea typeface="+mn-ea"/>
              </a:rPr>
              <a:t> / max.</a:t>
            </a:r>
          </a:p>
        </p:txBody>
      </p:sp>
      <p:sp>
        <p:nvSpPr>
          <p:cNvPr id="4" name="Textfeld 2">
            <a:extLst>
              <a:ext uri="{FF2B5EF4-FFF2-40B4-BE49-F238E27FC236}">
                <a16:creationId xmlns:a16="http://schemas.microsoft.com/office/drawing/2014/main" id="{9DF98067-2F79-41B7-B61E-458FF955E6F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2602568" y="6531933"/>
            <a:ext cx="2062321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1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Evolutionsstrategien</a:t>
            </a:r>
            <a:endParaRPr lang="de-DE" sz="1100" dirty="0"/>
          </a:p>
        </p:txBody>
      </p:sp>
      <p:sp>
        <p:nvSpPr>
          <p:cNvPr id="7" name="Textfeld 2">
            <a:extLst>
              <a:ext uri="{FF2B5EF4-FFF2-40B4-BE49-F238E27FC236}">
                <a16:creationId xmlns:a16="http://schemas.microsoft.com/office/drawing/2014/main" id="{C6D7380B-FFCC-4560-A386-D958907E2EE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8122730" y="6547014"/>
            <a:ext cx="890678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1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22.12.2020</a:t>
            </a:r>
            <a:endParaRPr lang="de-DE" sz="1100" dirty="0"/>
          </a:p>
        </p:txBody>
      </p:sp>
    </p:spTree>
    <p:extLst>
      <p:ext uri="{BB962C8B-B14F-4D97-AF65-F5344CB8AC3E}">
        <p14:creationId xmlns:p14="http://schemas.microsoft.com/office/powerpoint/2010/main" val="2513116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75" r:id="rId2"/>
    <p:sldLayoutId id="2147483663" r:id="rId3"/>
    <p:sldLayoutId id="2147483676" r:id="rId4"/>
    <p:sldLayoutId id="2147483690" r:id="rId5"/>
    <p:sldLayoutId id="2147483691" r:id="rId6"/>
    <p:sldLayoutId id="2147483689" r:id="rId7"/>
    <p:sldLayoutId id="2147483664" r:id="rId8"/>
    <p:sldLayoutId id="2147483665" r:id="rId9"/>
    <p:sldLayoutId id="2147483666" r:id="rId10"/>
    <p:sldLayoutId id="2147483667" r:id="rId11"/>
    <p:sldLayoutId id="2147483668" r:id="rId12"/>
    <p:sldLayoutId id="2147483694" r:id="rId13"/>
  </p:sldLayoutIdLst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 kern="1200">
          <a:solidFill>
            <a:srgbClr val="4A5C66"/>
          </a:solidFill>
          <a:latin typeface="Arial" pitchFamily="34" charset="0"/>
          <a:ea typeface="MS PGothic" panose="020B0600070205080204" pitchFamily="34" charset="-128"/>
          <a:cs typeface="Arial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4A5C66"/>
          </a:solidFill>
          <a:latin typeface="Arial" charset="0"/>
          <a:ea typeface="MS PGothic" panose="020B0600070205080204" pitchFamily="34" charset="-128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4A5C66"/>
          </a:solidFill>
          <a:latin typeface="Arial" charset="0"/>
          <a:ea typeface="MS PGothic" panose="020B0600070205080204" pitchFamily="34" charset="-128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4A5C66"/>
          </a:solidFill>
          <a:latin typeface="Arial" charset="0"/>
          <a:ea typeface="MS PGothic" panose="020B0600070205080204" pitchFamily="34" charset="-128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4A5C66"/>
          </a:solidFill>
          <a:latin typeface="Arial" charset="0"/>
          <a:ea typeface="MS PGothic" panose="020B0600070205080204" pitchFamily="34" charset="-128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266700" indent="-266700" algn="l" rtl="0" eaLnBrk="0" fontAlgn="base" hangingPunct="0">
        <a:spcBef>
          <a:spcPct val="20000"/>
        </a:spcBef>
        <a:spcAft>
          <a:spcPct val="0"/>
        </a:spcAft>
        <a:buClr>
          <a:srgbClr val="80BA24"/>
        </a:buClr>
        <a:buSzPct val="106000"/>
        <a:buFont typeface="Wingdings" panose="05000000000000000000" pitchFamily="2" charset="2"/>
        <a:buChar char="§"/>
        <a:defRPr kern="1200" baseline="0">
          <a:solidFill>
            <a:srgbClr val="4A5C66"/>
          </a:solidFill>
          <a:latin typeface="Arial" pitchFamily="34" charset="0"/>
          <a:ea typeface="MS PGothic" panose="020B0600070205080204" pitchFamily="34" charset="-128"/>
          <a:cs typeface="Arial" pitchFamily="34" charset="0"/>
        </a:defRPr>
      </a:lvl1pPr>
      <a:lvl2pPr marL="542925" indent="-276225" algn="l" rtl="0" eaLnBrk="0" fontAlgn="base" hangingPunct="0">
        <a:spcBef>
          <a:spcPct val="20000"/>
        </a:spcBef>
        <a:spcAft>
          <a:spcPct val="0"/>
        </a:spcAft>
        <a:buClr>
          <a:srgbClr val="80BA24"/>
        </a:buClr>
        <a:buSzPct val="90000"/>
        <a:buFont typeface="Wingdings" panose="05000000000000000000" pitchFamily="2" charset="2"/>
        <a:buChar char="§"/>
        <a:defRPr kern="1200">
          <a:solidFill>
            <a:srgbClr val="4A5C66"/>
          </a:solidFill>
          <a:latin typeface="Arial" pitchFamily="34" charset="0"/>
          <a:ea typeface="Arial" charset="0"/>
          <a:cs typeface="Arial" pitchFamily="34" charset="0"/>
        </a:defRPr>
      </a:lvl2pPr>
      <a:lvl3pPr marL="809625" indent="-266700" algn="l" rtl="0" eaLnBrk="0" fontAlgn="base" hangingPunct="0">
        <a:spcBef>
          <a:spcPct val="20000"/>
        </a:spcBef>
        <a:spcAft>
          <a:spcPct val="0"/>
        </a:spcAft>
        <a:buClr>
          <a:srgbClr val="80BA24"/>
        </a:buClr>
        <a:buSzPct val="80000"/>
        <a:buFont typeface="Wingdings" panose="05000000000000000000" pitchFamily="2" charset="2"/>
        <a:buChar char="§"/>
        <a:defRPr kern="1200">
          <a:solidFill>
            <a:srgbClr val="4A5C66"/>
          </a:solidFill>
          <a:latin typeface="Arial" pitchFamily="34" charset="0"/>
          <a:ea typeface="Arial" charset="0"/>
          <a:cs typeface="Arial" pitchFamily="34" charset="0"/>
        </a:defRPr>
      </a:lvl3pPr>
      <a:lvl4pPr marL="1076325" indent="-266700" algn="l" rtl="0" eaLnBrk="0" fontAlgn="base" hangingPunct="0">
        <a:spcBef>
          <a:spcPct val="20000"/>
        </a:spcBef>
        <a:spcAft>
          <a:spcPct val="0"/>
        </a:spcAft>
        <a:buClr>
          <a:srgbClr val="80BA24"/>
        </a:buClr>
        <a:buSzPct val="80000"/>
        <a:buFont typeface="Wingdings" panose="05000000000000000000" pitchFamily="2" charset="2"/>
        <a:buChar char="§"/>
        <a:defRPr kern="1200">
          <a:solidFill>
            <a:srgbClr val="4A5C66"/>
          </a:solidFill>
          <a:latin typeface="Arial" pitchFamily="34" charset="0"/>
          <a:ea typeface="Arial" charset="0"/>
          <a:cs typeface="Arial" pitchFamily="34" charset="0"/>
        </a:defRPr>
      </a:lvl4pPr>
      <a:lvl5pPr marL="1343025" indent="-266700" algn="l" rtl="0" eaLnBrk="0" fontAlgn="base" hangingPunct="0">
        <a:spcBef>
          <a:spcPct val="20000"/>
        </a:spcBef>
        <a:spcAft>
          <a:spcPct val="0"/>
        </a:spcAft>
        <a:buClr>
          <a:srgbClr val="80BA24"/>
        </a:buClr>
        <a:buSzPct val="80000"/>
        <a:buFont typeface="Wingdings" panose="05000000000000000000" pitchFamily="2" charset="2"/>
        <a:buChar char="§"/>
        <a:defRPr kern="1200">
          <a:solidFill>
            <a:srgbClr val="4A5C66"/>
          </a:solidFill>
          <a:latin typeface="Arial" pitchFamily="34" charset="0"/>
          <a:ea typeface="Arial" charset="0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elplatzhalter 1"/>
          <p:cNvSpPr>
            <a:spLocks noGrp="1"/>
          </p:cNvSpPr>
          <p:nvPr>
            <p:ph type="title"/>
          </p:nvPr>
        </p:nvSpPr>
        <p:spPr bwMode="auto">
          <a:xfrm>
            <a:off x="340787" y="229528"/>
            <a:ext cx="10076388" cy="7511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dirty="0"/>
              <a:t>Titelmasterformat durch Klicken </a:t>
            </a:r>
          </a:p>
        </p:txBody>
      </p:sp>
      <p:sp>
        <p:nvSpPr>
          <p:cNvPr id="1027" name="Textplatzhalter 2"/>
          <p:cNvSpPr>
            <a:spLocks noGrp="1"/>
          </p:cNvSpPr>
          <p:nvPr>
            <p:ph type="body" idx="1"/>
          </p:nvPr>
        </p:nvSpPr>
        <p:spPr bwMode="auto">
          <a:xfrm>
            <a:off x="330422" y="1268413"/>
            <a:ext cx="11522602" cy="4968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dirty="0"/>
              <a:t>Textmasterformate durch Klicken bearbeiten sieht normal aus</a:t>
            </a:r>
          </a:p>
        </p:txBody>
      </p:sp>
      <p:sp>
        <p:nvSpPr>
          <p:cNvPr id="1028" name="Rectangle 5"/>
          <p:cNvSpPr>
            <a:spLocks noChangeArrowheads="1"/>
          </p:cNvSpPr>
          <p:nvPr userDrawn="1"/>
        </p:nvSpPr>
        <p:spPr bwMode="auto">
          <a:xfrm>
            <a:off x="6" y="6497638"/>
            <a:ext cx="12187767" cy="360362"/>
          </a:xfrm>
          <a:prstGeom prst="rect">
            <a:avLst/>
          </a:prstGeom>
          <a:solidFill>
            <a:srgbClr val="4A5C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defRPr/>
            </a:pPr>
            <a:endParaRPr lang="de-DE" altLang="de-DE">
              <a:ea typeface="+mn-ea"/>
            </a:endParaRPr>
          </a:p>
        </p:txBody>
      </p:sp>
      <p:pic>
        <p:nvPicPr>
          <p:cNvPr id="13" name="Grafik 1"/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363" y="6599238"/>
            <a:ext cx="1441450" cy="12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4" descr="THM_Logo_RGB"/>
          <p:cNvPicPr>
            <a:picLocks noChangeAspect="1" noChangeArrowheads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9808" y="339612"/>
            <a:ext cx="1066192" cy="356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feld 2">
            <a:extLst>
              <a:ext uri="{FF2B5EF4-FFF2-40B4-BE49-F238E27FC236}">
                <a16:creationId xmlns:a16="http://schemas.microsoft.com/office/drawing/2014/main" id="{2BE956D5-B4A7-423D-BD7B-3898AFBFAE7D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465644" y="6547014"/>
            <a:ext cx="1061756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1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Jannis Weber</a:t>
            </a:r>
            <a:endParaRPr lang="de-DE" sz="1100" dirty="0"/>
          </a:p>
        </p:txBody>
      </p:sp>
      <p:sp>
        <p:nvSpPr>
          <p:cNvPr id="17" name="Textfeld 3">
            <a:extLst>
              <a:ext uri="{FF2B5EF4-FFF2-40B4-BE49-F238E27FC236}">
                <a16:creationId xmlns:a16="http://schemas.microsoft.com/office/drawing/2014/main" id="{F8E96ADE-32FA-4E14-9E48-CD3FECD4D68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0608739" y="6548438"/>
            <a:ext cx="613443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de-DE" sz="1100" dirty="0">
                <a:solidFill>
                  <a:schemeClr val="bg1"/>
                </a:solidFill>
                <a:latin typeface="Arial" charset="0"/>
                <a:ea typeface="+mn-ea"/>
              </a:rPr>
              <a:t>Seite</a:t>
            </a:r>
          </a:p>
        </p:txBody>
      </p:sp>
      <p:sp>
        <p:nvSpPr>
          <p:cNvPr id="19" name="Textfeld 3">
            <a:extLst>
              <a:ext uri="{FF2B5EF4-FFF2-40B4-BE49-F238E27FC236}">
                <a16:creationId xmlns:a16="http://schemas.microsoft.com/office/drawing/2014/main" id="{A08CC0A9-2922-4AA7-AA4F-B1E47659897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1072616" y="6548438"/>
            <a:ext cx="965591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fld id="{8D0160FB-CD21-445D-9769-23F2FCAEF145}" type="slidenum">
              <a:rPr lang="de-DE" sz="1100" smtClean="0">
                <a:solidFill>
                  <a:schemeClr val="bg1"/>
                </a:solidFill>
                <a:latin typeface="Arial" charset="0"/>
                <a:ea typeface="+mn-ea"/>
              </a:rPr>
              <a:pPr algn="ctr" eaLnBrk="1" hangingPunct="1">
                <a:defRPr/>
              </a:pPr>
              <a:t>‹Nr.›</a:t>
            </a:fld>
            <a:r>
              <a:rPr lang="de-DE" sz="1100" dirty="0">
                <a:solidFill>
                  <a:schemeClr val="bg1"/>
                </a:solidFill>
                <a:latin typeface="Arial" charset="0"/>
                <a:ea typeface="+mn-ea"/>
              </a:rPr>
              <a:t> / </a:t>
            </a:r>
            <a:r>
              <a:rPr lang="de-DE" sz="1100" dirty="0" err="1">
                <a:solidFill>
                  <a:schemeClr val="bg1"/>
                </a:solidFill>
                <a:latin typeface="Arial" charset="0"/>
                <a:ea typeface="+mn-ea"/>
              </a:rPr>
              <a:t>max</a:t>
            </a:r>
            <a:endParaRPr lang="de-DE" sz="1100" dirty="0">
              <a:solidFill>
                <a:schemeClr val="bg1"/>
              </a:solidFill>
              <a:latin typeface="Arial" charset="0"/>
              <a:ea typeface="+mn-ea"/>
            </a:endParaRPr>
          </a:p>
        </p:txBody>
      </p:sp>
      <p:sp>
        <p:nvSpPr>
          <p:cNvPr id="21" name="Textfeld 2">
            <a:extLst>
              <a:ext uri="{FF2B5EF4-FFF2-40B4-BE49-F238E27FC236}">
                <a16:creationId xmlns:a16="http://schemas.microsoft.com/office/drawing/2014/main" id="{0D0A44AB-A619-4938-AAF7-BF0C0E64738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2602568" y="6531933"/>
            <a:ext cx="2062321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1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Evolutionsstrategien</a:t>
            </a:r>
            <a:endParaRPr lang="de-DE" sz="1100" dirty="0"/>
          </a:p>
        </p:txBody>
      </p:sp>
      <p:sp>
        <p:nvSpPr>
          <p:cNvPr id="23" name="Textfeld 2">
            <a:extLst>
              <a:ext uri="{FF2B5EF4-FFF2-40B4-BE49-F238E27FC236}">
                <a16:creationId xmlns:a16="http://schemas.microsoft.com/office/drawing/2014/main" id="{3E391A5C-1E38-4284-8026-541E81AF2B88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8122730" y="6547014"/>
            <a:ext cx="890678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1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22.12.2020</a:t>
            </a:r>
            <a:endParaRPr lang="de-DE" sz="1100" dirty="0"/>
          </a:p>
        </p:txBody>
      </p:sp>
    </p:spTree>
    <p:extLst>
      <p:ext uri="{BB962C8B-B14F-4D97-AF65-F5344CB8AC3E}">
        <p14:creationId xmlns:p14="http://schemas.microsoft.com/office/powerpoint/2010/main" val="31865324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92" r:id="rId6"/>
    <p:sldLayoutId id="2147483693" r:id="rId7"/>
    <p:sldLayoutId id="2147483684" r:id="rId8"/>
    <p:sldLayoutId id="2147483685" r:id="rId9"/>
    <p:sldLayoutId id="2147483686" r:id="rId10"/>
    <p:sldLayoutId id="2147483687" r:id="rId11"/>
    <p:sldLayoutId id="2147483688" r:id="rId12"/>
    <p:sldLayoutId id="2147483695" r:id="rId13"/>
  </p:sldLayoutIdLst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 kern="1200">
          <a:solidFill>
            <a:srgbClr val="4A5C66"/>
          </a:solidFill>
          <a:latin typeface="Arial" pitchFamily="34" charset="0"/>
          <a:ea typeface="MS PGothic" panose="020B0600070205080204" pitchFamily="34" charset="-128"/>
          <a:cs typeface="Arial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4A5C66"/>
          </a:solidFill>
          <a:latin typeface="Arial" charset="0"/>
          <a:ea typeface="MS PGothic" panose="020B0600070205080204" pitchFamily="34" charset="-128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4A5C66"/>
          </a:solidFill>
          <a:latin typeface="Arial" charset="0"/>
          <a:ea typeface="MS PGothic" panose="020B0600070205080204" pitchFamily="34" charset="-128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4A5C66"/>
          </a:solidFill>
          <a:latin typeface="Arial" charset="0"/>
          <a:ea typeface="MS PGothic" panose="020B0600070205080204" pitchFamily="34" charset="-128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4A5C66"/>
          </a:solidFill>
          <a:latin typeface="Arial" charset="0"/>
          <a:ea typeface="MS PGothic" panose="020B0600070205080204" pitchFamily="34" charset="-128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0" indent="0" algn="l" rtl="0" eaLnBrk="0" fontAlgn="base" hangingPunct="0">
        <a:spcBef>
          <a:spcPct val="20000"/>
        </a:spcBef>
        <a:spcAft>
          <a:spcPct val="0"/>
        </a:spcAft>
        <a:buClr>
          <a:srgbClr val="80BA24"/>
        </a:buClr>
        <a:buSzPct val="106000"/>
        <a:buFontTx/>
        <a:buNone/>
        <a:defRPr kern="1200" baseline="0">
          <a:solidFill>
            <a:srgbClr val="4A5C66"/>
          </a:solidFill>
          <a:latin typeface="Arial" pitchFamily="34" charset="0"/>
          <a:ea typeface="MS PGothic" panose="020B0600070205080204" pitchFamily="34" charset="-128"/>
          <a:cs typeface="Arial" pitchFamily="34" charset="0"/>
        </a:defRPr>
      </a:lvl1pPr>
      <a:lvl2pPr marL="266700" indent="0" algn="l" rtl="0" eaLnBrk="0" fontAlgn="base" hangingPunct="0">
        <a:spcBef>
          <a:spcPct val="20000"/>
        </a:spcBef>
        <a:spcAft>
          <a:spcPct val="0"/>
        </a:spcAft>
        <a:buClr>
          <a:srgbClr val="80BA24"/>
        </a:buClr>
        <a:buSzPct val="90000"/>
        <a:buFontTx/>
        <a:buNone/>
        <a:defRPr kern="1200">
          <a:solidFill>
            <a:srgbClr val="4A5C66"/>
          </a:solidFill>
          <a:latin typeface="Arial" pitchFamily="34" charset="0"/>
          <a:ea typeface="Arial" charset="0"/>
          <a:cs typeface="Arial" pitchFamily="34" charset="0"/>
        </a:defRPr>
      </a:lvl2pPr>
      <a:lvl3pPr marL="542925" indent="0" algn="l" rtl="0" eaLnBrk="0" fontAlgn="base" hangingPunct="0">
        <a:spcBef>
          <a:spcPct val="20000"/>
        </a:spcBef>
        <a:spcAft>
          <a:spcPct val="0"/>
        </a:spcAft>
        <a:buClr>
          <a:srgbClr val="80BA24"/>
        </a:buClr>
        <a:buSzPct val="80000"/>
        <a:buFontTx/>
        <a:buNone/>
        <a:defRPr kern="1200">
          <a:solidFill>
            <a:srgbClr val="4A5C66"/>
          </a:solidFill>
          <a:latin typeface="Arial" pitchFamily="34" charset="0"/>
          <a:ea typeface="Arial" charset="0"/>
          <a:cs typeface="Arial" pitchFamily="34" charset="0"/>
        </a:defRPr>
      </a:lvl3pPr>
      <a:lvl4pPr marL="809625" indent="0" algn="l" rtl="0" eaLnBrk="0" fontAlgn="base" hangingPunct="0">
        <a:spcBef>
          <a:spcPct val="20000"/>
        </a:spcBef>
        <a:spcAft>
          <a:spcPct val="0"/>
        </a:spcAft>
        <a:buClr>
          <a:srgbClr val="80BA24"/>
        </a:buClr>
        <a:buSzPct val="80000"/>
        <a:buFontTx/>
        <a:buNone/>
        <a:defRPr kern="1200">
          <a:solidFill>
            <a:srgbClr val="4A5C66"/>
          </a:solidFill>
          <a:latin typeface="Arial" pitchFamily="34" charset="0"/>
          <a:ea typeface="Arial" charset="0"/>
          <a:cs typeface="Arial" pitchFamily="34" charset="0"/>
        </a:defRPr>
      </a:lvl4pPr>
      <a:lvl5pPr marL="1076325" indent="0" algn="l" rtl="0" eaLnBrk="0" fontAlgn="base" hangingPunct="0">
        <a:spcBef>
          <a:spcPct val="20000"/>
        </a:spcBef>
        <a:spcAft>
          <a:spcPct val="0"/>
        </a:spcAft>
        <a:buClr>
          <a:srgbClr val="80BA24"/>
        </a:buClr>
        <a:buSzPct val="80000"/>
        <a:buFontTx/>
        <a:buNone/>
        <a:defRPr kern="1200">
          <a:solidFill>
            <a:srgbClr val="4A5C66"/>
          </a:solidFill>
          <a:latin typeface="Arial" pitchFamily="34" charset="0"/>
          <a:ea typeface="Arial" charset="0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orient="horz" pos="3929">
          <p15:clr>
            <a:srgbClr val="F26B43"/>
          </p15:clr>
        </p15:guide>
        <p15:guide id="3" orient="horz" pos="799">
          <p15:clr>
            <a:srgbClr val="F26B43"/>
          </p15:clr>
        </p15:guide>
        <p15:guide id="4" pos="211">
          <p15:clr>
            <a:srgbClr val="F26B43"/>
          </p15:clr>
        </p15:guide>
        <p15:guide id="5" pos="7469">
          <p15:clr>
            <a:srgbClr val="F26B43"/>
          </p15:clr>
        </p15:guide>
        <p15:guide id="6" pos="656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3E82A634-DF63-4535-8D80-3694CD4FA959}"/>
              </a:ext>
            </a:extLst>
          </p:cNvPr>
          <p:cNvSpPr txBox="1"/>
          <p:nvPr/>
        </p:nvSpPr>
        <p:spPr>
          <a:xfrm>
            <a:off x="5591908" y="4431323"/>
            <a:ext cx="6342184" cy="1739232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de-DE" sz="4800" dirty="0">
                <a:solidFill>
                  <a:srgbClr val="4A5C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Evolutionsstrategien</a:t>
            </a:r>
          </a:p>
        </p:txBody>
      </p:sp>
    </p:spTree>
    <p:extLst>
      <p:ext uri="{BB962C8B-B14F-4D97-AF65-F5344CB8AC3E}">
        <p14:creationId xmlns:p14="http://schemas.microsoft.com/office/powerpoint/2010/main" val="30029115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Textplatzhalter 3">
            <a:extLst>
              <a:ext uri="{FF2B5EF4-FFF2-40B4-BE49-F238E27FC236}">
                <a16:creationId xmlns:a16="http://schemas.microsoft.com/office/drawing/2014/main" id="{197FB923-CD22-43D6-9B23-250E0B768933}"/>
              </a:ext>
            </a:extLst>
          </p:cNvPr>
          <p:cNvSpPr txBox="1">
            <a:spLocks/>
          </p:cNvSpPr>
          <p:nvPr/>
        </p:nvSpPr>
        <p:spPr bwMode="auto">
          <a:xfrm>
            <a:off x="334439" y="1990725"/>
            <a:ext cx="11487150" cy="430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66700" indent="-2667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0BA24"/>
              </a:buClr>
              <a:buSzPct val="106000"/>
              <a:buFont typeface="Wingdings" panose="05000000000000000000" pitchFamily="2" charset="2"/>
              <a:buChar char="§"/>
              <a:defRPr kern="1200" baseline="0">
                <a:solidFill>
                  <a:srgbClr val="4A5C66"/>
                </a:solidFill>
                <a:latin typeface="Arial" pitchFamily="34" charset="0"/>
                <a:ea typeface="MS PGothic" panose="020B0600070205080204" pitchFamily="34" charset="-128"/>
                <a:cs typeface="Arial" pitchFamily="34" charset="0"/>
              </a:defRPr>
            </a:lvl1pPr>
            <a:lvl2pPr marL="542925" indent="-2762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0BA24"/>
              </a:buClr>
              <a:buSzPct val="90000"/>
              <a:buFont typeface="Wingdings" panose="05000000000000000000" pitchFamily="2" charset="2"/>
              <a:buChar char="§"/>
              <a:defRPr kern="1200">
                <a:solidFill>
                  <a:srgbClr val="4A5C66"/>
                </a:solidFill>
                <a:latin typeface="Arial" pitchFamily="34" charset="0"/>
                <a:ea typeface="Arial" charset="0"/>
                <a:cs typeface="Arial" pitchFamily="34" charset="0"/>
              </a:defRPr>
            </a:lvl2pPr>
            <a:lvl3pPr marL="809625" indent="-2667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0BA24"/>
              </a:buClr>
              <a:buSzPct val="80000"/>
              <a:buFont typeface="Wingdings" panose="05000000000000000000" pitchFamily="2" charset="2"/>
              <a:buChar char="§"/>
              <a:defRPr kern="1200">
                <a:solidFill>
                  <a:srgbClr val="4A5C66"/>
                </a:solidFill>
                <a:latin typeface="Arial" pitchFamily="34" charset="0"/>
                <a:ea typeface="Arial" charset="0"/>
                <a:cs typeface="Arial" pitchFamily="34" charset="0"/>
              </a:defRPr>
            </a:lvl3pPr>
            <a:lvl4pPr marL="1076325" indent="-2667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0BA24"/>
              </a:buClr>
              <a:buSzPct val="80000"/>
              <a:buFont typeface="Wingdings" panose="05000000000000000000" pitchFamily="2" charset="2"/>
              <a:buChar char="§"/>
              <a:defRPr kern="1200">
                <a:solidFill>
                  <a:srgbClr val="4A5C66"/>
                </a:solidFill>
                <a:latin typeface="Arial" pitchFamily="34" charset="0"/>
                <a:ea typeface="Arial" charset="0"/>
                <a:cs typeface="Arial" pitchFamily="34" charset="0"/>
              </a:defRPr>
            </a:lvl4pPr>
            <a:lvl5pPr marL="1343025" indent="-2667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0BA24"/>
              </a:buClr>
              <a:buSzPct val="80000"/>
              <a:buFont typeface="Wingdings" panose="05000000000000000000" pitchFamily="2" charset="2"/>
              <a:buChar char="§"/>
              <a:defRPr kern="1200">
                <a:solidFill>
                  <a:srgbClr val="4A5C66"/>
                </a:solidFill>
                <a:latin typeface="Arial" pitchFamily="34" charset="0"/>
                <a:ea typeface="Arial" charset="0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800" dirty="0"/>
              <a:t>Test, wow es klappt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el 2">
                <a:extLst>
                  <a:ext uri="{FF2B5EF4-FFF2-40B4-BE49-F238E27FC236}">
                    <a16:creationId xmlns:a16="http://schemas.microsoft.com/office/drawing/2014/main" id="{35997702-CF95-4A86-956F-9AE51732A0B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de-DE" dirty="0"/>
                  <a:t>(</a:t>
                </a:r>
                <a14:m>
                  <m:oMath xmlns:m="http://schemas.openxmlformats.org/officeDocument/2006/math">
                    <m:r>
                      <a:rPr lang="de-DE" b="1" i="0" smtClean="0">
                        <a:latin typeface="Cambria Math" panose="02040503050406030204" pitchFamily="18" charset="0"/>
                      </a:rPr>
                      <m:t>𝛍</m:t>
                    </m:r>
                  </m:oMath>
                </a14:m>
                <a:r>
                  <a:rPr lang="de-DE" dirty="0"/>
                  <a:t>+</a:t>
                </a:r>
                <a14:m>
                  <m:oMath xmlns:m="http://schemas.openxmlformats.org/officeDocument/2006/math">
                    <m:r>
                      <a:rPr lang="de-DE" b="1" i="0" dirty="0" smtClean="0">
                        <a:latin typeface="Cambria Math" panose="02040503050406030204" pitchFamily="18" charset="0"/>
                      </a:rPr>
                      <m:t>𝛔</m:t>
                    </m:r>
                  </m:oMath>
                </a14:m>
                <a:r>
                  <a:rPr lang="de-DE" dirty="0"/>
                  <a:t>)-ES</a:t>
                </a:r>
              </a:p>
            </p:txBody>
          </p:sp>
        </mc:Choice>
        <mc:Fallback xmlns="">
          <p:sp>
            <p:nvSpPr>
              <p:cNvPr id="3" name="Titel 2">
                <a:extLst>
                  <a:ext uri="{FF2B5EF4-FFF2-40B4-BE49-F238E27FC236}">
                    <a16:creationId xmlns:a16="http://schemas.microsoft.com/office/drawing/2014/main" id="{35997702-CF95-4A86-956F-9AE51732A0B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861" t="-7447" b="-531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platzhalter 3">
                <a:extLst>
                  <a:ext uri="{FF2B5EF4-FFF2-40B4-BE49-F238E27FC236}">
                    <a16:creationId xmlns:a16="http://schemas.microsoft.com/office/drawing/2014/main" id="{027ACB38-45C8-49B7-B159-284BE2923EA6}"/>
                  </a:ext>
                </a:extLst>
              </p:cNvPr>
              <p:cNvSpPr>
                <a:spLocks noGrp="1"/>
              </p:cNvSpPr>
              <p:nvPr>
                <p:ph type="body" sz="quarter" idx="11"/>
              </p:nvPr>
            </p:nvSpPr>
            <p:spPr>
              <a:xfrm>
                <a:off x="8313427" y="1991593"/>
                <a:ext cx="3345179" cy="4305300"/>
              </a:xfrm>
            </p:spPr>
            <p:txBody>
              <a:bodyPr/>
              <a:lstStyle/>
              <a:p>
                <a:pPr marL="0" indent="0" defTabSz="180000">
                  <a:buNone/>
                </a:pPr>
                <a:r>
                  <a:rPr lang="de-DE" sz="500" dirty="0">
                    <a:solidFill>
                      <a:srgbClr val="0070C0"/>
                    </a:solidFill>
                  </a:rPr>
                  <a:t>algorithm </a:t>
                </a:r>
                <a:r>
                  <a:rPr lang="de-DE" sz="500" dirty="0" err="1">
                    <a:solidFill>
                      <a:srgbClr val="0070C0"/>
                    </a:solidFill>
                  </a:rPr>
                  <a:t>baue_population</a:t>
                </a:r>
                <a:r>
                  <a:rPr lang="de-DE" sz="500" dirty="0">
                    <a:solidFill>
                      <a:srgbClr val="0070C0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500" b="0" i="0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μ</m:t>
                    </m:r>
                  </m:oMath>
                </a14:m>
                <a:r>
                  <a:rPr lang="de-DE" sz="500" dirty="0">
                    <a:solidFill>
                      <a:srgbClr val="0070C0"/>
                    </a:solidFill>
                  </a:rPr>
                  <a:t>, n)</a:t>
                </a:r>
              </a:p>
              <a:p>
                <a:pPr marL="0" indent="0" defTabSz="180000">
                  <a:buNone/>
                </a:pPr>
                <a:r>
                  <a:rPr lang="de-DE" sz="500" dirty="0"/>
                  <a:t>	</a:t>
                </a:r>
                <a:r>
                  <a:rPr lang="de-DE" sz="500" dirty="0" err="1"/>
                  <a:t>population</a:t>
                </a:r>
                <a:r>
                  <a:rPr lang="de-DE" sz="500" dirty="0"/>
                  <a:t> &lt;- []</a:t>
                </a:r>
              </a:p>
              <a:p>
                <a:pPr marL="0" indent="0" defTabSz="180000">
                  <a:buNone/>
                </a:pPr>
                <a:r>
                  <a:rPr lang="de-DE" sz="500" dirty="0"/>
                  <a:t>	</a:t>
                </a:r>
                <a:r>
                  <a:rPr lang="de-DE" sz="500" dirty="0" err="1"/>
                  <a:t>for</a:t>
                </a:r>
                <a:r>
                  <a:rPr lang="de-DE" sz="500" dirty="0"/>
                  <a:t> i &lt;- 1...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500" b="0" i="0" dirty="0" smtClean="0">
                        <a:latin typeface="Cambria Math" panose="02040503050406030204" pitchFamily="18" charset="0"/>
                      </a:rPr>
                      <m:t>μ</m:t>
                    </m:r>
                  </m:oMath>
                </a14:m>
                <a:endParaRPr lang="de-DE" sz="500" dirty="0"/>
              </a:p>
              <a:p>
                <a:pPr marL="0" indent="0" defTabSz="180000">
                  <a:buNone/>
                </a:pPr>
                <a:r>
                  <a:rPr lang="de-DE" sz="500" dirty="0"/>
                  <a:t>		individuum &lt;- </a:t>
                </a:r>
                <a:r>
                  <a:rPr lang="de-DE" sz="500" dirty="0" err="1"/>
                  <a:t>baue_individuum</a:t>
                </a:r>
                <a:r>
                  <a:rPr lang="de-DE" sz="500" dirty="0"/>
                  <a:t>(n)</a:t>
                </a:r>
              </a:p>
              <a:p>
                <a:pPr marL="0" indent="0" defTabSz="180000">
                  <a:buNone/>
                </a:pPr>
                <a:r>
                  <a:rPr lang="de-DE" sz="500" dirty="0"/>
                  <a:t>		</a:t>
                </a:r>
                <a:r>
                  <a:rPr lang="de-DE" sz="500" dirty="0" err="1"/>
                  <a:t>population</a:t>
                </a:r>
                <a:r>
                  <a:rPr lang="de-DE" sz="500" dirty="0"/>
                  <a:t> &lt;- </a:t>
                </a:r>
                <a:r>
                  <a:rPr lang="de-DE" sz="500" dirty="0" err="1"/>
                  <a:t>population</a:t>
                </a:r>
                <a:r>
                  <a:rPr lang="de-DE" sz="500" dirty="0"/>
                  <a:t> + individuum</a:t>
                </a:r>
              </a:p>
              <a:p>
                <a:pPr marL="0" indent="0" defTabSz="180000">
                  <a:buNone/>
                </a:pPr>
                <a:r>
                  <a:rPr lang="de-DE" sz="500" dirty="0"/>
                  <a:t>	</a:t>
                </a:r>
                <a:r>
                  <a:rPr lang="de-DE" sz="500" dirty="0" err="1"/>
                  <a:t>return</a:t>
                </a:r>
                <a:r>
                  <a:rPr lang="de-DE" sz="500" dirty="0"/>
                  <a:t> </a:t>
                </a:r>
                <a:r>
                  <a:rPr lang="de-DE" sz="500" dirty="0" err="1"/>
                  <a:t>population</a:t>
                </a:r>
                <a:endParaRPr lang="de-DE" sz="500" dirty="0"/>
              </a:p>
              <a:p>
                <a:pPr marL="0" indent="0" defTabSz="180000">
                  <a:buNone/>
                </a:pPr>
                <a:r>
                  <a:rPr lang="de-DE" sz="500" dirty="0"/>
                  <a:t>	</a:t>
                </a:r>
              </a:p>
              <a:p>
                <a:pPr marL="0" indent="0" defTabSz="180000">
                  <a:buNone/>
                </a:pPr>
                <a:r>
                  <a:rPr lang="de-DE" sz="500" dirty="0">
                    <a:solidFill>
                      <a:srgbClr val="0070C0"/>
                    </a:solidFill>
                  </a:rPr>
                  <a:t>algorithm </a:t>
                </a:r>
                <a:r>
                  <a:rPr lang="de-DE" sz="500" dirty="0" err="1">
                    <a:solidFill>
                      <a:srgbClr val="0070C0"/>
                    </a:solidFill>
                  </a:rPr>
                  <a:t>elternSelektion</a:t>
                </a:r>
                <a:r>
                  <a:rPr lang="de-DE" sz="500" dirty="0">
                    <a:solidFill>
                      <a:srgbClr val="0070C0"/>
                    </a:solidFill>
                  </a:rPr>
                  <a:t>(</a:t>
                </a:r>
                <a:r>
                  <a:rPr lang="de-DE" sz="500" dirty="0" err="1">
                    <a:solidFill>
                      <a:srgbClr val="0070C0"/>
                    </a:solidFill>
                  </a:rPr>
                  <a:t>population</a:t>
                </a:r>
                <a:r>
                  <a:rPr lang="de-DE" sz="500" dirty="0">
                    <a:solidFill>
                      <a:srgbClr val="0070C0"/>
                    </a:solidFill>
                  </a:rPr>
                  <a:t>[1,...,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500" b="0" i="0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μ</m:t>
                    </m:r>
                  </m:oMath>
                </a14:m>
                <a:r>
                  <a:rPr lang="de-DE" sz="500" dirty="0">
                    <a:solidFill>
                      <a:srgbClr val="0070C0"/>
                    </a:solidFill>
                  </a:rPr>
                  <a:t>], </a:t>
                </a:r>
                <a14:m>
                  <m:oMath xmlns:m="http://schemas.openxmlformats.org/officeDocument/2006/math">
                    <m:r>
                      <a:rPr lang="de-DE" sz="500" i="1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de-DE" sz="500" dirty="0">
                    <a:solidFill>
                      <a:srgbClr val="0070C0"/>
                    </a:solidFill>
                  </a:rPr>
                  <a:t>)</a:t>
                </a:r>
              </a:p>
              <a:p>
                <a:pPr marL="0" indent="0" defTabSz="180000">
                  <a:buNone/>
                </a:pPr>
                <a:r>
                  <a:rPr lang="de-DE" sz="500" dirty="0"/>
                  <a:t>	individuen &lt;- []</a:t>
                </a:r>
              </a:p>
              <a:p>
                <a:pPr marL="0" indent="0" defTabSz="180000">
                  <a:buNone/>
                </a:pPr>
                <a:r>
                  <a:rPr lang="de-DE" sz="500" dirty="0"/>
                  <a:t>	</a:t>
                </a:r>
                <a:r>
                  <a:rPr lang="de-DE" sz="500" dirty="0" err="1"/>
                  <a:t>for</a:t>
                </a:r>
                <a:r>
                  <a:rPr lang="de-DE" sz="500" dirty="0"/>
                  <a:t> _ &lt;- 1…</a:t>
                </a:r>
                <a14:m>
                  <m:oMath xmlns:m="http://schemas.openxmlformats.org/officeDocument/2006/math">
                    <m:r>
                      <a:rPr lang="de-DE" sz="500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endParaRPr lang="de-DE" sz="500" dirty="0"/>
              </a:p>
              <a:p>
                <a:pPr marL="0" indent="0" defTabSz="180000">
                  <a:buNone/>
                </a:pPr>
                <a:r>
                  <a:rPr lang="de-DE" sz="500" dirty="0"/>
                  <a:t>		</a:t>
                </a:r>
                <a:r>
                  <a:rPr lang="de-DE" sz="500" dirty="0" err="1"/>
                  <a:t>idx</a:t>
                </a:r>
                <a:r>
                  <a:rPr lang="de-DE" sz="500" dirty="0"/>
                  <a:t> &lt;- zufälliges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500" b="0" i="0" dirty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de-DE" sz="500" b="0" i="1" dirty="0" smtClean="0">
                        <a:latin typeface="Cambria Math" panose="02040503050406030204" pitchFamily="18" charset="0"/>
                      </a:rPr>
                      <m:t>∈{</m:t>
                    </m:r>
                    <m:r>
                      <a:rPr lang="de-DE" sz="500" b="0" i="0" dirty="0" smtClean="0">
                        <a:latin typeface="Cambria Math" panose="02040503050406030204" pitchFamily="18" charset="0"/>
                      </a:rPr>
                      <m:t>1,…,</m:t>
                    </m:r>
                    <m:r>
                      <m:rPr>
                        <m:sty m:val="p"/>
                      </m:rPr>
                      <a:rPr lang="de-DE" sz="500" b="0" i="0" dirty="0" smtClean="0">
                        <a:latin typeface="Cambria Math" panose="02040503050406030204" pitchFamily="18" charset="0"/>
                      </a:rPr>
                      <m:t>μ</m:t>
                    </m:r>
                    <m:r>
                      <a:rPr lang="de-DE" sz="500" b="0" i="0" dirty="0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de-DE" sz="500" dirty="0"/>
              </a:p>
              <a:p>
                <a:pPr marL="0" indent="0" defTabSz="180000">
                  <a:buNone/>
                </a:pPr>
                <a:r>
                  <a:rPr lang="de-DE" sz="500" dirty="0"/>
                  <a:t>		individuum &lt;- </a:t>
                </a:r>
                <a:r>
                  <a:rPr lang="de-DE" sz="500" dirty="0" err="1"/>
                  <a:t>population</a:t>
                </a:r>
                <a:r>
                  <a:rPr lang="de-DE" sz="500" dirty="0"/>
                  <a:t>[</a:t>
                </a:r>
                <a:r>
                  <a:rPr lang="de-DE" sz="500" dirty="0" err="1"/>
                  <a:t>idx</a:t>
                </a:r>
                <a:r>
                  <a:rPr lang="de-DE" sz="500" dirty="0"/>
                  <a:t>]</a:t>
                </a:r>
              </a:p>
              <a:p>
                <a:pPr marL="0" indent="0" defTabSz="180000">
                  <a:buNone/>
                </a:pPr>
                <a:r>
                  <a:rPr lang="de-DE" sz="500" dirty="0"/>
                  <a:t>	</a:t>
                </a:r>
                <a:r>
                  <a:rPr lang="de-DE" sz="500" dirty="0" err="1"/>
                  <a:t>return</a:t>
                </a:r>
                <a:r>
                  <a:rPr lang="de-DE" sz="500" dirty="0"/>
                  <a:t> individuen</a:t>
                </a:r>
              </a:p>
              <a:p>
                <a:pPr marL="0" indent="0" defTabSz="180000">
                  <a:buNone/>
                </a:pPr>
                <a:r>
                  <a:rPr lang="de-DE" sz="500" dirty="0"/>
                  <a:t>	</a:t>
                </a:r>
              </a:p>
              <a:p>
                <a:pPr marL="0" indent="0" defTabSz="180000">
                  <a:buNone/>
                </a:pPr>
                <a:endParaRPr lang="de-DE" sz="500" dirty="0"/>
              </a:p>
              <a:p>
                <a:pPr marL="0" indent="0" defTabSz="180000">
                  <a:buNone/>
                </a:pPr>
                <a:r>
                  <a:rPr lang="de-DE" sz="500" dirty="0">
                    <a:solidFill>
                      <a:srgbClr val="0070C0"/>
                    </a:solidFill>
                  </a:rPr>
                  <a:t>algorithm duplikation(individuen[1...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500" b="0" i="0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μ</m:t>
                    </m:r>
                  </m:oMath>
                </a14:m>
                <a:r>
                  <a:rPr lang="de-DE" sz="500" dirty="0">
                    <a:solidFill>
                      <a:srgbClr val="0070C0"/>
                    </a:solidFill>
                  </a:rPr>
                  <a:t>], n)</a:t>
                </a:r>
              </a:p>
              <a:p>
                <a:pPr marL="0" indent="0" defTabSz="180000">
                  <a:buNone/>
                </a:pPr>
                <a:r>
                  <a:rPr lang="de-DE" sz="500" dirty="0"/>
                  <a:t>	klone &lt;- []</a:t>
                </a:r>
              </a:p>
              <a:p>
                <a:pPr marL="0" indent="0" defTabSz="180000">
                  <a:buNone/>
                </a:pPr>
                <a:r>
                  <a:rPr lang="de-DE" sz="500" dirty="0"/>
                  <a:t>	</a:t>
                </a:r>
                <a:r>
                  <a:rPr lang="de-DE" sz="500" dirty="0" err="1"/>
                  <a:t>for</a:t>
                </a:r>
                <a:r>
                  <a:rPr lang="de-DE" sz="500" dirty="0"/>
                  <a:t> i &lt;- 1...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500" b="0" i="0" dirty="0" smtClean="0">
                        <a:latin typeface="Cambria Math" panose="02040503050406030204" pitchFamily="18" charset="0"/>
                      </a:rPr>
                      <m:t>μ</m:t>
                    </m:r>
                  </m:oMath>
                </a14:m>
                <a:endParaRPr lang="de-DE" sz="500" dirty="0"/>
              </a:p>
              <a:p>
                <a:pPr marL="0" indent="0" defTabSz="180000">
                  <a:buNone/>
                </a:pPr>
                <a:r>
                  <a:rPr lang="de-DE" sz="500" dirty="0"/>
                  <a:t>		</a:t>
                </a:r>
                <a:r>
                  <a:rPr lang="de-DE" sz="500" dirty="0" err="1"/>
                  <a:t>klon</a:t>
                </a:r>
                <a:r>
                  <a:rPr lang="de-DE" sz="500" dirty="0"/>
                  <a:t> &lt;- []</a:t>
                </a:r>
              </a:p>
              <a:p>
                <a:pPr marL="0" indent="0" defTabSz="180000">
                  <a:buNone/>
                </a:pPr>
                <a:r>
                  <a:rPr lang="de-DE" sz="500" dirty="0"/>
                  <a:t>		</a:t>
                </a:r>
                <a:r>
                  <a:rPr lang="de-DE" sz="500" dirty="0" err="1"/>
                  <a:t>for</a:t>
                </a:r>
                <a:r>
                  <a:rPr lang="de-DE" sz="500" dirty="0"/>
                  <a:t> j &lt;- 1...n</a:t>
                </a:r>
              </a:p>
              <a:p>
                <a:pPr marL="0" indent="0" defTabSz="180000">
                  <a:buNone/>
                </a:pPr>
                <a:r>
                  <a:rPr lang="de-DE" sz="500" dirty="0"/>
                  <a:t>			</a:t>
                </a:r>
                <a:r>
                  <a:rPr lang="de-DE" sz="500" dirty="0" err="1"/>
                  <a:t>klon</a:t>
                </a:r>
                <a:r>
                  <a:rPr lang="de-DE" sz="500" dirty="0"/>
                  <a:t> &lt;- </a:t>
                </a:r>
                <a:r>
                  <a:rPr lang="de-DE" sz="500" dirty="0" err="1"/>
                  <a:t>klon</a:t>
                </a:r>
                <a:r>
                  <a:rPr lang="de-DE" sz="500" dirty="0"/>
                  <a:t> + individuen[i][j]</a:t>
                </a:r>
              </a:p>
              <a:p>
                <a:pPr marL="0" indent="0" defTabSz="180000">
                  <a:buNone/>
                </a:pPr>
                <a:r>
                  <a:rPr lang="de-DE" sz="500" dirty="0"/>
                  <a:t>		klone &lt;- klone + </a:t>
                </a:r>
                <a:r>
                  <a:rPr lang="de-DE" sz="500" dirty="0" err="1"/>
                  <a:t>klon</a:t>
                </a:r>
                <a:endParaRPr lang="de-DE" sz="500" dirty="0"/>
              </a:p>
              <a:p>
                <a:pPr marL="0" indent="0" defTabSz="180000">
                  <a:buNone/>
                </a:pPr>
                <a:r>
                  <a:rPr lang="de-DE" sz="500" dirty="0"/>
                  <a:t>	</a:t>
                </a:r>
                <a:r>
                  <a:rPr lang="de-DE" sz="500" dirty="0" err="1"/>
                  <a:t>return</a:t>
                </a:r>
                <a:r>
                  <a:rPr lang="de-DE" sz="500" dirty="0"/>
                  <a:t> </a:t>
                </a:r>
                <a:r>
                  <a:rPr lang="de-DE" sz="500" dirty="0" err="1"/>
                  <a:t>klon</a:t>
                </a:r>
                <a:endParaRPr lang="de-DE" sz="500" dirty="0"/>
              </a:p>
              <a:p>
                <a:pPr marL="0" indent="0" defTabSz="180000">
                  <a:buNone/>
                </a:pPr>
                <a:r>
                  <a:rPr lang="de-DE" sz="500" dirty="0"/>
                  <a:t>	</a:t>
                </a:r>
              </a:p>
              <a:p>
                <a:pPr marL="0" indent="0" defTabSz="180000">
                  <a:buNone/>
                </a:pPr>
                <a:r>
                  <a:rPr lang="de-DE" sz="500" dirty="0">
                    <a:solidFill>
                      <a:srgbClr val="0070C0"/>
                    </a:solidFill>
                  </a:rPr>
                  <a:t>algorithm </a:t>
                </a:r>
                <a:r>
                  <a:rPr lang="de-DE" sz="500" dirty="0" err="1">
                    <a:solidFill>
                      <a:srgbClr val="0070C0"/>
                    </a:solidFill>
                  </a:rPr>
                  <a:t>bestenSelektion</a:t>
                </a:r>
                <a:r>
                  <a:rPr lang="de-DE" sz="500" dirty="0">
                    <a:solidFill>
                      <a:srgbClr val="0070C0"/>
                    </a:solidFill>
                  </a:rPr>
                  <a:t>(</a:t>
                </a:r>
                <a:r>
                  <a:rPr lang="de-DE" sz="500" dirty="0" err="1">
                    <a:solidFill>
                      <a:srgbClr val="0070C0"/>
                    </a:solidFill>
                  </a:rPr>
                  <a:t>population</a:t>
                </a:r>
                <a:r>
                  <a:rPr lang="de-DE" sz="500" dirty="0">
                    <a:solidFill>
                      <a:srgbClr val="0070C0"/>
                    </a:solidFill>
                  </a:rPr>
                  <a:t>[1,...,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500" b="0" i="0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μ</m:t>
                    </m:r>
                  </m:oMath>
                </a14:m>
                <a:r>
                  <a:rPr lang="de-DE" sz="500" dirty="0">
                    <a:solidFill>
                      <a:srgbClr val="0070C0"/>
                    </a:solidFill>
                  </a:rPr>
                  <a:t>])</a:t>
                </a:r>
              </a:p>
              <a:p>
                <a:pPr marL="0" indent="0" defTabSz="180000">
                  <a:buNone/>
                </a:pPr>
                <a:r>
                  <a:rPr lang="de-DE" sz="500" dirty="0"/>
                  <a:t>	</a:t>
                </a:r>
                <a:r>
                  <a:rPr lang="de-DE" sz="500" dirty="0" err="1"/>
                  <a:t>beste_loesung</a:t>
                </a:r>
                <a:r>
                  <a:rPr lang="de-DE" sz="500" dirty="0"/>
                  <a:t> &lt;- []</a:t>
                </a:r>
              </a:p>
              <a:p>
                <a:pPr marL="0" indent="0" defTabSz="180000">
                  <a:buNone/>
                </a:pPr>
                <a:r>
                  <a:rPr lang="de-DE" sz="500" dirty="0"/>
                  <a:t>	</a:t>
                </a:r>
                <a:r>
                  <a:rPr lang="de-DE" sz="500" dirty="0" err="1"/>
                  <a:t>for</a:t>
                </a:r>
                <a:r>
                  <a:rPr lang="de-DE" sz="500" dirty="0"/>
                  <a:t> i &lt;- 1...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500" b="0" i="0" dirty="0" smtClean="0">
                        <a:latin typeface="Cambria Math" panose="02040503050406030204" pitchFamily="18" charset="0"/>
                      </a:rPr>
                      <m:t>μ</m:t>
                    </m:r>
                  </m:oMath>
                </a14:m>
                <a:endParaRPr lang="de-DE" sz="500" dirty="0"/>
              </a:p>
              <a:p>
                <a:pPr marL="0" indent="0" defTabSz="180000">
                  <a:buNone/>
                </a:pPr>
                <a:r>
                  <a:rPr lang="de-DE" sz="500" dirty="0"/>
                  <a:t>		individuum &lt;- </a:t>
                </a:r>
                <a:r>
                  <a:rPr lang="de-DE" sz="500" dirty="0" err="1"/>
                  <a:t>population</a:t>
                </a:r>
                <a:r>
                  <a:rPr lang="de-DE" sz="500" dirty="0"/>
                  <a:t>[i]</a:t>
                </a:r>
              </a:p>
              <a:p>
                <a:pPr marL="0" indent="0" defTabSz="180000">
                  <a:buNone/>
                </a:pPr>
                <a:r>
                  <a:rPr lang="de-DE" sz="500" dirty="0"/>
                  <a:t>		</a:t>
                </a:r>
                <a:r>
                  <a:rPr lang="de-DE" sz="500" dirty="0" err="1"/>
                  <a:t>if</a:t>
                </a:r>
                <a:r>
                  <a:rPr lang="de-DE" sz="500" dirty="0"/>
                  <a:t> </a:t>
                </a:r>
                <a:r>
                  <a:rPr lang="de-DE" sz="500" dirty="0" err="1"/>
                  <a:t>qualitaet</a:t>
                </a:r>
                <a:r>
                  <a:rPr lang="de-DE" sz="500" dirty="0"/>
                  <a:t>(individuum) &gt; </a:t>
                </a:r>
                <a:r>
                  <a:rPr lang="de-DE" sz="500" dirty="0" err="1"/>
                  <a:t>qualitaet</a:t>
                </a:r>
                <a:r>
                  <a:rPr lang="de-DE" sz="500" dirty="0"/>
                  <a:t>(</a:t>
                </a:r>
                <a:r>
                  <a:rPr lang="de-DE" sz="500" dirty="0" err="1"/>
                  <a:t>beste_loesung</a:t>
                </a:r>
                <a:r>
                  <a:rPr lang="de-DE" sz="500" dirty="0"/>
                  <a:t>)</a:t>
                </a:r>
              </a:p>
              <a:p>
                <a:pPr marL="0" indent="0" defTabSz="180000">
                  <a:buNone/>
                </a:pPr>
                <a:r>
                  <a:rPr lang="de-DE" sz="500" dirty="0"/>
                  <a:t>			</a:t>
                </a:r>
                <a:r>
                  <a:rPr lang="de-DE" sz="500" dirty="0" err="1"/>
                  <a:t>beste_loesung</a:t>
                </a:r>
                <a:r>
                  <a:rPr lang="de-DE" sz="500" dirty="0"/>
                  <a:t> &lt;- individuum</a:t>
                </a:r>
              </a:p>
              <a:p>
                <a:pPr marL="0" indent="0" defTabSz="180000">
                  <a:buNone/>
                </a:pPr>
                <a:r>
                  <a:rPr lang="de-DE" sz="500" dirty="0"/>
                  <a:t>	</a:t>
                </a:r>
                <a:r>
                  <a:rPr lang="de-DE" sz="500" dirty="0" err="1"/>
                  <a:t>return</a:t>
                </a:r>
                <a:r>
                  <a:rPr lang="de-DE" sz="500" dirty="0"/>
                  <a:t> </a:t>
                </a:r>
                <a:r>
                  <a:rPr lang="de-DE" sz="500" dirty="0" err="1"/>
                  <a:t>beste_loesung</a:t>
                </a:r>
                <a:r>
                  <a:rPr lang="de-DE" sz="500" dirty="0"/>
                  <a:t>	</a:t>
                </a:r>
              </a:p>
              <a:p>
                <a:pPr marL="0" indent="0" defTabSz="180000">
                  <a:buNone/>
                </a:pPr>
                <a:endParaRPr lang="de-DE" sz="500" dirty="0"/>
              </a:p>
              <a:p>
                <a:pPr marL="0" indent="0" defTabSz="180000">
                  <a:buNone/>
                </a:pPr>
                <a:r>
                  <a:rPr lang="de-DE" sz="500" dirty="0">
                    <a:solidFill>
                      <a:srgbClr val="00B050"/>
                    </a:solidFill>
                  </a:rPr>
                  <a:t>algorithm (</a:t>
                </a:r>
                <a14:m>
                  <m:oMath xmlns:m="http://schemas.openxmlformats.org/officeDocument/2006/math">
                    <m:r>
                      <a:rPr lang="de-DE" sz="5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de-DE" sz="500" dirty="0">
                    <a:solidFill>
                      <a:srgbClr val="00B050"/>
                    </a:solidFill>
                  </a:rPr>
                  <a:t>+</a:t>
                </a:r>
                <a14:m>
                  <m:oMath xmlns:m="http://schemas.openxmlformats.org/officeDocument/2006/math">
                    <m:r>
                      <a:rPr lang="de-DE" sz="5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de-DE" sz="500" dirty="0">
                    <a:solidFill>
                      <a:srgbClr val="00B050"/>
                    </a:solidFill>
                  </a:rPr>
                  <a:t>)-ES()</a:t>
                </a:r>
              </a:p>
              <a:p>
                <a:pPr marL="0" indent="0" defTabSz="180000">
                  <a:buNone/>
                </a:pPr>
                <a:r>
                  <a:rPr lang="de-DE" sz="500" dirty="0"/>
                  <a:t>	</a:t>
                </a:r>
                <a:r>
                  <a:rPr lang="de-DE" sz="500" dirty="0" err="1"/>
                  <a:t>iterationsLimit</a:t>
                </a:r>
                <a:r>
                  <a:rPr lang="de-DE" sz="500" dirty="0"/>
                  <a:t> &lt;- </a:t>
                </a:r>
                <a14:m>
                  <m:oMath xmlns:m="http://schemas.openxmlformats.org/officeDocument/2006/math">
                    <m:r>
                      <a:rPr lang="de-DE" sz="5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de-DE" sz="5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de-DE" sz="500" dirty="0" smtClean="0">
                        <a:latin typeface="Cambria Math" panose="02040503050406030204" pitchFamily="18" charset="0"/>
                      </a:rPr>
                      <m:t>ℕ</m:t>
                    </m:r>
                  </m:oMath>
                </a14:m>
                <a:endParaRPr lang="de-DE" sz="500" dirty="0"/>
              </a:p>
              <a:p>
                <a:pPr marL="0" indent="0" defTabSz="180000">
                  <a:buNone/>
                </a:pPr>
                <a:r>
                  <a:rPr lang="de-DE" sz="500" dirty="0"/>
                  <a:t>	</a:t>
                </a:r>
                <a:r>
                  <a:rPr lang="de-DE" sz="500" dirty="0" err="1"/>
                  <a:t>generationszaehler</a:t>
                </a:r>
                <a:r>
                  <a:rPr lang="de-DE" sz="500" dirty="0"/>
                  <a:t> &lt;- 0</a:t>
                </a:r>
              </a:p>
              <a:p>
                <a:pPr marL="0" indent="0" defTabSz="180000">
                  <a:buNone/>
                </a:pPr>
                <a:r>
                  <a:rPr lang="de-DE" sz="500" dirty="0"/>
                  <a:t>	</a:t>
                </a:r>
                <a:r>
                  <a:rPr lang="de-DE" sz="500" dirty="0" err="1"/>
                  <a:t>anzahl_eltern</a:t>
                </a:r>
                <a:r>
                  <a:rPr lang="de-DE" sz="500" dirty="0"/>
                  <a:t> &lt;- </a:t>
                </a:r>
                <a14:m>
                  <m:oMath xmlns:m="http://schemas.openxmlformats.org/officeDocument/2006/math">
                    <m:r>
                      <a:rPr lang="de-DE" sz="500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de-DE" sz="500" b="0" i="1" smtClean="0">
                        <a:latin typeface="Cambria Math" panose="02040503050406030204" pitchFamily="18" charset="0"/>
                      </a:rPr>
                      <m:t>≥1</m:t>
                    </m:r>
                  </m:oMath>
                </a14:m>
                <a:endParaRPr lang="de-DE" sz="500" dirty="0"/>
              </a:p>
              <a:p>
                <a:pPr marL="0" indent="0" defTabSz="180000">
                  <a:buNone/>
                </a:pPr>
                <a:r>
                  <a:rPr lang="de-DE" sz="500" dirty="0"/>
                  <a:t>	</a:t>
                </a:r>
                <a:r>
                  <a:rPr lang="de-DE" sz="500" dirty="0" err="1"/>
                  <a:t>anzahl_kinder</a:t>
                </a:r>
                <a:r>
                  <a:rPr lang="de-DE" sz="500" dirty="0"/>
                  <a:t> &lt;- </a:t>
                </a:r>
                <a14:m>
                  <m:oMath xmlns:m="http://schemas.openxmlformats.org/officeDocument/2006/math">
                    <m:r>
                      <a:rPr lang="de-DE" sz="500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de-DE" sz="500" b="0" i="1" smtClean="0">
                        <a:latin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de-DE" sz="500" dirty="0"/>
                  <a:t> </a:t>
                </a:r>
                <a:r>
                  <a:rPr lang="de-DE" sz="500" dirty="0" err="1"/>
                  <a:t>anzahl_eltern</a:t>
                </a:r>
                <a:endParaRPr lang="de-DE" sz="500" dirty="0"/>
              </a:p>
              <a:p>
                <a:pPr marL="0" indent="0" defTabSz="180000">
                  <a:buNone/>
                </a:pPr>
                <a:r>
                  <a:rPr lang="de-DE" sz="500" dirty="0"/>
                  <a:t>	</a:t>
                </a:r>
                <a:r>
                  <a:rPr lang="de-DE" sz="500" dirty="0" err="1"/>
                  <a:t>wunschqualitaet</a:t>
                </a:r>
                <a:r>
                  <a:rPr lang="de-DE" sz="500" dirty="0"/>
                  <a:t> &lt;- </a:t>
                </a:r>
                <a14:m>
                  <m:oMath xmlns:m="http://schemas.openxmlformats.org/officeDocument/2006/math">
                    <m:r>
                      <a:rPr lang="de-DE" sz="5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de-DE" sz="5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de-DE" sz="500" dirty="0" smtClean="0">
                        <a:latin typeface="Cambria Math" panose="02040503050406030204" pitchFamily="18" charset="0"/>
                      </a:rPr>
                      <m:t>ℝ</m:t>
                    </m:r>
                  </m:oMath>
                </a14:m>
                <a:endParaRPr lang="de-DE" sz="500" dirty="0"/>
              </a:p>
              <a:p>
                <a:pPr marL="0" indent="0" defTabSz="180000">
                  <a:buNone/>
                </a:pPr>
                <a:r>
                  <a:rPr lang="de-DE" sz="500" dirty="0"/>
                  <a:t>	</a:t>
                </a:r>
                <a:r>
                  <a:rPr lang="de-DE" sz="500" dirty="0" err="1"/>
                  <a:t>individuengroesse</a:t>
                </a:r>
                <a:r>
                  <a:rPr lang="de-DE" sz="500" dirty="0"/>
                  <a:t> &lt;-</a:t>
                </a:r>
                <a14:m>
                  <m:oMath xmlns:m="http://schemas.openxmlformats.org/officeDocument/2006/math">
                    <m:r>
                      <a:rPr lang="de-DE" sz="5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5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de-DE" sz="500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de-DE" sz="500" dirty="0">
                        <a:latin typeface="Cambria Math" panose="02040503050406030204" pitchFamily="18" charset="0"/>
                      </a:rPr>
                      <m:t>ℕ</m:t>
                    </m:r>
                  </m:oMath>
                </a14:m>
                <a:endParaRPr lang="de-DE" sz="500" dirty="0"/>
              </a:p>
              <a:p>
                <a:pPr marL="0" indent="0" defTabSz="180000">
                  <a:buNone/>
                </a:pPr>
                <a:r>
                  <a:rPr lang="de-DE" sz="500" dirty="0"/>
                  <a:t>	</a:t>
                </a:r>
                <a:r>
                  <a:rPr lang="de-DE" sz="500" dirty="0">
                    <a:solidFill>
                      <a:srgbClr val="0070C0"/>
                    </a:solidFill>
                  </a:rPr>
                  <a:t>population &lt;- </a:t>
                </a:r>
                <a:r>
                  <a:rPr lang="de-DE" sz="500" dirty="0" err="1">
                    <a:solidFill>
                      <a:srgbClr val="0070C0"/>
                    </a:solidFill>
                  </a:rPr>
                  <a:t>baue_population</a:t>
                </a:r>
                <a:r>
                  <a:rPr lang="de-DE" sz="500" dirty="0">
                    <a:solidFill>
                      <a:srgbClr val="0070C0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de-DE" sz="5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de-DE" sz="500" dirty="0">
                    <a:solidFill>
                      <a:srgbClr val="0070C0"/>
                    </a:solidFill>
                  </a:rPr>
                  <a:t>, </a:t>
                </a:r>
                <a:r>
                  <a:rPr lang="de-DE" sz="500" dirty="0" err="1">
                    <a:solidFill>
                      <a:srgbClr val="0070C0"/>
                    </a:solidFill>
                  </a:rPr>
                  <a:t>individuengroesse</a:t>
                </a:r>
                <a:r>
                  <a:rPr lang="de-DE" sz="500" dirty="0">
                    <a:solidFill>
                      <a:srgbClr val="0070C0"/>
                    </a:solidFill>
                  </a:rPr>
                  <a:t>)</a:t>
                </a:r>
                <a:br>
                  <a:rPr lang="de-DE" sz="500" dirty="0"/>
                </a:br>
                <a:r>
                  <a:rPr lang="de-DE" sz="500" dirty="0"/>
                  <a:t>	</a:t>
                </a:r>
                <a:r>
                  <a:rPr lang="de-DE" sz="500" dirty="0" err="1"/>
                  <a:t>while</a:t>
                </a:r>
                <a:r>
                  <a:rPr lang="de-DE" sz="500" dirty="0"/>
                  <a:t> </a:t>
                </a:r>
                <a:r>
                  <a:rPr lang="de-DE" sz="500" dirty="0" err="1"/>
                  <a:t>qualitaet</a:t>
                </a:r>
                <a:r>
                  <a:rPr lang="de-DE" sz="500" dirty="0"/>
                  <a:t>(</a:t>
                </a:r>
                <a:r>
                  <a:rPr lang="de-DE" sz="500" dirty="0" err="1"/>
                  <a:t>population</a:t>
                </a:r>
                <a:r>
                  <a:rPr lang="de-DE" sz="500" dirty="0"/>
                  <a:t>) &lt; </a:t>
                </a:r>
                <a:r>
                  <a:rPr lang="de-DE" sz="500" dirty="0" err="1"/>
                  <a:t>wunschqualitaet</a:t>
                </a:r>
                <a:r>
                  <a:rPr lang="de-DE" sz="500" dirty="0"/>
                  <a:t> and </a:t>
                </a:r>
                <a:r>
                  <a:rPr lang="de-DE" sz="500" dirty="0" err="1"/>
                  <a:t>generationszaehler</a:t>
                </a:r>
                <a:r>
                  <a:rPr lang="de-DE" sz="500" dirty="0"/>
                  <a:t> &lt; </a:t>
                </a:r>
                <a:r>
                  <a:rPr lang="de-DE" sz="500" dirty="0" err="1"/>
                  <a:t>iterationslimit</a:t>
                </a:r>
                <a:endParaRPr lang="de-DE" sz="500" dirty="0"/>
              </a:p>
              <a:p>
                <a:pPr marL="0" indent="0" defTabSz="180000">
                  <a:buNone/>
                </a:pPr>
                <a:r>
                  <a:rPr lang="de-DE" sz="500" dirty="0"/>
                  <a:t>		</a:t>
                </a:r>
                <a:r>
                  <a:rPr lang="de-DE" sz="500" dirty="0" err="1"/>
                  <a:t>generationszaehler</a:t>
                </a:r>
                <a:r>
                  <a:rPr lang="de-DE" sz="500" dirty="0"/>
                  <a:t> &lt;- </a:t>
                </a:r>
                <a:r>
                  <a:rPr lang="de-DE" sz="500" dirty="0" err="1"/>
                  <a:t>generationszaehler</a:t>
                </a:r>
                <a:r>
                  <a:rPr lang="de-DE" sz="500" dirty="0"/>
                  <a:t> + 1</a:t>
                </a:r>
              </a:p>
              <a:p>
                <a:pPr marL="0" indent="0" defTabSz="180000">
                  <a:buNone/>
                </a:pPr>
                <a:r>
                  <a:rPr lang="de-DE" sz="500" dirty="0"/>
                  <a:t>		</a:t>
                </a:r>
                <a:r>
                  <a:rPr lang="de-DE" sz="500" dirty="0" err="1">
                    <a:solidFill>
                      <a:srgbClr val="0070C0"/>
                    </a:solidFill>
                  </a:rPr>
                  <a:t>eltern</a:t>
                </a:r>
                <a:r>
                  <a:rPr lang="de-DE" sz="500" dirty="0">
                    <a:solidFill>
                      <a:srgbClr val="0070C0"/>
                    </a:solidFill>
                  </a:rPr>
                  <a:t> &lt;- </a:t>
                </a:r>
                <a:r>
                  <a:rPr lang="de-DE" sz="500" dirty="0" err="1">
                    <a:solidFill>
                      <a:srgbClr val="0070C0"/>
                    </a:solidFill>
                  </a:rPr>
                  <a:t>elternSelektion</a:t>
                </a:r>
                <a:r>
                  <a:rPr lang="de-DE" sz="500" dirty="0">
                    <a:solidFill>
                      <a:srgbClr val="0070C0"/>
                    </a:solidFill>
                  </a:rPr>
                  <a:t>(</a:t>
                </a:r>
                <a:r>
                  <a:rPr lang="de-DE" sz="500" dirty="0" err="1">
                    <a:solidFill>
                      <a:srgbClr val="0070C0"/>
                    </a:solidFill>
                  </a:rPr>
                  <a:t>population</a:t>
                </a:r>
                <a:r>
                  <a:rPr lang="de-DE" sz="500" dirty="0">
                    <a:solidFill>
                      <a:srgbClr val="0070C0"/>
                    </a:solidFill>
                  </a:rPr>
                  <a:t>, </a:t>
                </a:r>
                <a:r>
                  <a:rPr lang="de-DE" sz="500" dirty="0" err="1">
                    <a:solidFill>
                      <a:srgbClr val="0070C0"/>
                    </a:solidFill>
                  </a:rPr>
                  <a:t>anzahl_kinder</a:t>
                </a:r>
                <a:r>
                  <a:rPr lang="de-DE" sz="500" dirty="0">
                    <a:solidFill>
                      <a:srgbClr val="0070C0"/>
                    </a:solidFill>
                  </a:rPr>
                  <a:t>)</a:t>
                </a:r>
              </a:p>
              <a:p>
                <a:pPr marL="0" indent="0" defTabSz="180000">
                  <a:buNone/>
                </a:pPr>
                <a:r>
                  <a:rPr lang="de-DE" sz="500" dirty="0">
                    <a:solidFill>
                      <a:srgbClr val="0070C0"/>
                    </a:solidFill>
                  </a:rPr>
                  <a:t>		</a:t>
                </a:r>
                <a:r>
                  <a:rPr lang="de-DE" sz="500" dirty="0" err="1">
                    <a:solidFill>
                      <a:srgbClr val="0070C0"/>
                    </a:solidFill>
                  </a:rPr>
                  <a:t>kinder</a:t>
                </a:r>
                <a:r>
                  <a:rPr lang="de-DE" sz="500" dirty="0">
                    <a:solidFill>
                      <a:srgbClr val="0070C0"/>
                    </a:solidFill>
                  </a:rPr>
                  <a:t> &lt;- duplikation(</a:t>
                </a:r>
                <a:r>
                  <a:rPr lang="de-DE" sz="500" dirty="0" err="1">
                    <a:solidFill>
                      <a:srgbClr val="0070C0"/>
                    </a:solidFill>
                  </a:rPr>
                  <a:t>eltern</a:t>
                </a:r>
                <a:r>
                  <a:rPr lang="de-DE" sz="500" dirty="0">
                    <a:solidFill>
                      <a:srgbClr val="0070C0"/>
                    </a:solidFill>
                  </a:rPr>
                  <a:t>, </a:t>
                </a:r>
                <a:r>
                  <a:rPr lang="de-DE" sz="500" dirty="0" err="1">
                    <a:solidFill>
                      <a:srgbClr val="0070C0"/>
                    </a:solidFill>
                  </a:rPr>
                  <a:t>individuengroesse</a:t>
                </a:r>
                <a:r>
                  <a:rPr lang="de-DE" sz="500" dirty="0">
                    <a:solidFill>
                      <a:srgbClr val="0070C0"/>
                    </a:solidFill>
                  </a:rPr>
                  <a:t>)</a:t>
                </a:r>
              </a:p>
              <a:p>
                <a:pPr marL="0" indent="0" defTabSz="180000">
                  <a:buNone/>
                </a:pPr>
                <a:r>
                  <a:rPr lang="de-DE" sz="500" dirty="0"/>
                  <a:t>		</a:t>
                </a:r>
                <a:r>
                  <a:rPr lang="de-DE" sz="500" dirty="0" err="1"/>
                  <a:t>kinder</a:t>
                </a:r>
                <a:r>
                  <a:rPr lang="de-DE" sz="500" dirty="0"/>
                  <a:t> &lt;- </a:t>
                </a:r>
                <a:r>
                  <a:rPr lang="de-DE" sz="500" dirty="0" err="1"/>
                  <a:t>mutation</a:t>
                </a:r>
                <a:r>
                  <a:rPr lang="de-DE" sz="500" dirty="0"/>
                  <a:t>(</a:t>
                </a:r>
                <a:r>
                  <a:rPr lang="de-DE" sz="500" dirty="0" err="1"/>
                  <a:t>kinder</a:t>
                </a:r>
                <a:r>
                  <a:rPr lang="de-DE" sz="500" dirty="0"/>
                  <a:t>)</a:t>
                </a:r>
              </a:p>
              <a:p>
                <a:pPr marL="0" indent="0" defTabSz="180000">
                  <a:buNone/>
                </a:pPr>
                <a:r>
                  <a:rPr lang="de-DE" sz="500" dirty="0"/>
                  <a:t>		</a:t>
                </a:r>
                <a:r>
                  <a:rPr lang="de-DE" sz="500" dirty="0">
                    <a:solidFill>
                      <a:srgbClr val="0070C0"/>
                    </a:solidFill>
                  </a:rPr>
                  <a:t>population &lt;- </a:t>
                </a:r>
                <a:r>
                  <a:rPr lang="de-DE" sz="500" dirty="0" err="1">
                    <a:solidFill>
                      <a:srgbClr val="0070C0"/>
                    </a:solidFill>
                  </a:rPr>
                  <a:t>selektion</a:t>
                </a:r>
                <a:r>
                  <a:rPr lang="de-DE" sz="500" dirty="0">
                    <a:solidFill>
                      <a:srgbClr val="0070C0"/>
                    </a:solidFill>
                  </a:rPr>
                  <a:t>(</a:t>
                </a:r>
                <a:r>
                  <a:rPr lang="de-DE" sz="500" dirty="0" err="1">
                    <a:solidFill>
                      <a:srgbClr val="0070C0"/>
                    </a:solidFill>
                  </a:rPr>
                  <a:t>eltern</a:t>
                </a:r>
                <a:r>
                  <a:rPr lang="de-DE" sz="500" dirty="0">
                    <a:solidFill>
                      <a:srgbClr val="0070C0"/>
                    </a:solidFill>
                  </a:rPr>
                  <a:t> + </a:t>
                </a:r>
                <a:r>
                  <a:rPr lang="de-DE" sz="500" dirty="0" err="1">
                    <a:solidFill>
                      <a:srgbClr val="0070C0"/>
                    </a:solidFill>
                  </a:rPr>
                  <a:t>kinder</a:t>
                </a:r>
                <a:r>
                  <a:rPr lang="de-DE" sz="500" dirty="0">
                    <a:solidFill>
                      <a:srgbClr val="0070C0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de-DE" sz="5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de-DE" sz="500" dirty="0">
                    <a:solidFill>
                      <a:srgbClr val="0070C0"/>
                    </a:solidFill>
                  </a:rPr>
                  <a:t>, </a:t>
                </a:r>
                <a:r>
                  <a:rPr lang="de-DE" sz="500" dirty="0" err="1">
                    <a:solidFill>
                      <a:srgbClr val="0070C0"/>
                    </a:solidFill>
                  </a:rPr>
                  <a:t>qualitaet</a:t>
                </a:r>
                <a:r>
                  <a:rPr lang="de-DE" sz="500" dirty="0">
                    <a:solidFill>
                      <a:srgbClr val="0070C0"/>
                    </a:solidFill>
                  </a:rPr>
                  <a:t>)</a:t>
                </a:r>
              </a:p>
              <a:p>
                <a:pPr marL="0" indent="0" defTabSz="180000">
                  <a:buNone/>
                </a:pPr>
                <a:r>
                  <a:rPr lang="de-DE" sz="500" dirty="0"/>
                  <a:t>	</a:t>
                </a:r>
                <a:r>
                  <a:rPr lang="de-DE" sz="500" dirty="0" err="1"/>
                  <a:t>loesung</a:t>
                </a:r>
                <a:r>
                  <a:rPr lang="de-DE" sz="500" dirty="0"/>
                  <a:t> &lt;- </a:t>
                </a:r>
                <a:r>
                  <a:rPr lang="de-DE" sz="500" dirty="0" err="1"/>
                  <a:t>bestenSelektion</a:t>
                </a:r>
                <a:r>
                  <a:rPr lang="de-DE" sz="500" dirty="0"/>
                  <a:t>(</a:t>
                </a:r>
                <a:r>
                  <a:rPr lang="de-DE" sz="500" dirty="0" err="1"/>
                  <a:t>population</a:t>
                </a:r>
                <a:r>
                  <a:rPr lang="de-DE" sz="500" dirty="0"/>
                  <a:t>)</a:t>
                </a:r>
              </a:p>
              <a:p>
                <a:pPr marL="0" indent="0" defTabSz="180000">
                  <a:buNone/>
                </a:pPr>
                <a:endParaRPr lang="de-DE" sz="500" dirty="0"/>
              </a:p>
            </p:txBody>
          </p:sp>
        </mc:Choice>
        <mc:Fallback>
          <p:sp>
            <p:nvSpPr>
              <p:cNvPr id="4" name="Textplatzhalter 3">
                <a:extLst>
                  <a:ext uri="{FF2B5EF4-FFF2-40B4-BE49-F238E27FC236}">
                    <a16:creationId xmlns:a16="http://schemas.microsoft.com/office/drawing/2014/main" id="{027ACB38-45C8-49B7-B159-284BE2923EA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xfrm>
                <a:off x="8313427" y="1991593"/>
                <a:ext cx="3345179" cy="4305300"/>
              </a:xfrm>
              <a:blipFill>
                <a:blip r:embed="rId3"/>
                <a:stretch>
                  <a:fillRect b="-113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089188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Textplatzhalter 3">
            <a:extLst>
              <a:ext uri="{FF2B5EF4-FFF2-40B4-BE49-F238E27FC236}">
                <a16:creationId xmlns:a16="http://schemas.microsoft.com/office/drawing/2014/main" id="{197FB923-CD22-43D6-9B23-250E0B768933}"/>
              </a:ext>
            </a:extLst>
          </p:cNvPr>
          <p:cNvSpPr txBox="1">
            <a:spLocks/>
          </p:cNvSpPr>
          <p:nvPr/>
        </p:nvSpPr>
        <p:spPr bwMode="auto">
          <a:xfrm>
            <a:off x="334439" y="1990725"/>
            <a:ext cx="11487150" cy="430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66700" indent="-2667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0BA24"/>
              </a:buClr>
              <a:buSzPct val="106000"/>
              <a:buFont typeface="Wingdings" panose="05000000000000000000" pitchFamily="2" charset="2"/>
              <a:buChar char="§"/>
              <a:defRPr kern="1200" baseline="0">
                <a:solidFill>
                  <a:srgbClr val="4A5C66"/>
                </a:solidFill>
                <a:latin typeface="Arial" pitchFamily="34" charset="0"/>
                <a:ea typeface="MS PGothic" panose="020B0600070205080204" pitchFamily="34" charset="-128"/>
                <a:cs typeface="Arial" pitchFamily="34" charset="0"/>
              </a:defRPr>
            </a:lvl1pPr>
            <a:lvl2pPr marL="542925" indent="-2762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0BA24"/>
              </a:buClr>
              <a:buSzPct val="90000"/>
              <a:buFont typeface="Wingdings" panose="05000000000000000000" pitchFamily="2" charset="2"/>
              <a:buChar char="§"/>
              <a:defRPr kern="1200">
                <a:solidFill>
                  <a:srgbClr val="4A5C66"/>
                </a:solidFill>
                <a:latin typeface="Arial" pitchFamily="34" charset="0"/>
                <a:ea typeface="Arial" charset="0"/>
                <a:cs typeface="Arial" pitchFamily="34" charset="0"/>
              </a:defRPr>
            </a:lvl2pPr>
            <a:lvl3pPr marL="809625" indent="-2667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0BA24"/>
              </a:buClr>
              <a:buSzPct val="80000"/>
              <a:buFont typeface="Wingdings" panose="05000000000000000000" pitchFamily="2" charset="2"/>
              <a:buChar char="§"/>
              <a:defRPr kern="1200">
                <a:solidFill>
                  <a:srgbClr val="4A5C66"/>
                </a:solidFill>
                <a:latin typeface="Arial" pitchFamily="34" charset="0"/>
                <a:ea typeface="Arial" charset="0"/>
                <a:cs typeface="Arial" pitchFamily="34" charset="0"/>
              </a:defRPr>
            </a:lvl3pPr>
            <a:lvl4pPr marL="1076325" indent="-2667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0BA24"/>
              </a:buClr>
              <a:buSzPct val="80000"/>
              <a:buFont typeface="Wingdings" panose="05000000000000000000" pitchFamily="2" charset="2"/>
              <a:buChar char="§"/>
              <a:defRPr kern="1200">
                <a:solidFill>
                  <a:srgbClr val="4A5C66"/>
                </a:solidFill>
                <a:latin typeface="Arial" pitchFamily="34" charset="0"/>
                <a:ea typeface="Arial" charset="0"/>
                <a:cs typeface="Arial" pitchFamily="34" charset="0"/>
              </a:defRPr>
            </a:lvl4pPr>
            <a:lvl5pPr marL="1343025" indent="-2667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0BA24"/>
              </a:buClr>
              <a:buSzPct val="80000"/>
              <a:buFont typeface="Wingdings" panose="05000000000000000000" pitchFamily="2" charset="2"/>
              <a:buChar char="§"/>
              <a:defRPr kern="1200">
                <a:solidFill>
                  <a:srgbClr val="4A5C66"/>
                </a:solidFill>
                <a:latin typeface="Arial" pitchFamily="34" charset="0"/>
                <a:ea typeface="Arial" charset="0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800" dirty="0"/>
              <a:t>Test, wow es klappt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el 2">
                <a:extLst>
                  <a:ext uri="{FF2B5EF4-FFF2-40B4-BE49-F238E27FC236}">
                    <a16:creationId xmlns:a16="http://schemas.microsoft.com/office/drawing/2014/main" id="{35997702-CF95-4A86-956F-9AE51732A0B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de-DE" dirty="0"/>
                  <a:t>(</a:t>
                </a:r>
                <a14:m>
                  <m:oMath xmlns:m="http://schemas.openxmlformats.org/officeDocument/2006/math">
                    <m:r>
                      <a:rPr lang="de-DE" b="1" i="0" smtClean="0">
                        <a:latin typeface="Cambria Math" panose="02040503050406030204" pitchFamily="18" charset="0"/>
                      </a:rPr>
                      <m:t>𝛍</m:t>
                    </m:r>
                    <m:r>
                      <a:rPr lang="de-DE" b="1" i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de-DE" b="1" i="0" dirty="0" smtClean="0">
                        <a:latin typeface="Cambria Math" panose="02040503050406030204" pitchFamily="18" charset="0"/>
                      </a:rPr>
                      <m:t>𝛔</m:t>
                    </m:r>
                  </m:oMath>
                </a14:m>
                <a:r>
                  <a:rPr lang="de-DE" dirty="0"/>
                  <a:t>)-ES</a:t>
                </a:r>
              </a:p>
            </p:txBody>
          </p:sp>
        </mc:Choice>
        <mc:Fallback xmlns="">
          <p:sp>
            <p:nvSpPr>
              <p:cNvPr id="3" name="Titel 2">
                <a:extLst>
                  <a:ext uri="{FF2B5EF4-FFF2-40B4-BE49-F238E27FC236}">
                    <a16:creationId xmlns:a16="http://schemas.microsoft.com/office/drawing/2014/main" id="{35997702-CF95-4A86-956F-9AE51732A0B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861" t="-7447" b="-531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platzhalter 3">
                <a:extLst>
                  <a:ext uri="{FF2B5EF4-FFF2-40B4-BE49-F238E27FC236}">
                    <a16:creationId xmlns:a16="http://schemas.microsoft.com/office/drawing/2014/main" id="{027ACB38-45C8-49B7-B159-284BE2923EA6}"/>
                  </a:ext>
                </a:extLst>
              </p:cNvPr>
              <p:cNvSpPr>
                <a:spLocks noGrp="1"/>
              </p:cNvSpPr>
              <p:nvPr>
                <p:ph type="body" sz="quarter" idx="11"/>
              </p:nvPr>
            </p:nvSpPr>
            <p:spPr>
              <a:xfrm>
                <a:off x="6973078" y="1991593"/>
                <a:ext cx="4685528" cy="4305300"/>
              </a:xfrm>
            </p:spPr>
            <p:txBody>
              <a:bodyPr/>
              <a:lstStyle/>
              <a:p>
                <a:pPr marL="0" indent="0" defTabSz="180000">
                  <a:buNone/>
                </a:pPr>
                <a:r>
                  <a:rPr lang="de-DE" sz="900" dirty="0">
                    <a:solidFill>
                      <a:srgbClr val="00B050"/>
                    </a:solidFill>
                  </a:rPr>
                  <a:t>algorithm (</a:t>
                </a:r>
                <a14:m>
                  <m:oMath xmlns:m="http://schemas.openxmlformats.org/officeDocument/2006/math">
                    <m:r>
                      <a:rPr lang="de-DE" sz="9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de-DE" sz="900" b="0" i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de-DE" sz="9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de-DE" sz="900" dirty="0">
                    <a:solidFill>
                      <a:srgbClr val="00B050"/>
                    </a:solidFill>
                  </a:rPr>
                  <a:t>)-ES()</a:t>
                </a:r>
              </a:p>
              <a:p>
                <a:pPr marL="0" indent="0" defTabSz="180000">
                  <a:buNone/>
                </a:pPr>
                <a:r>
                  <a:rPr lang="de-DE" sz="900" dirty="0"/>
                  <a:t>	</a:t>
                </a:r>
                <a:r>
                  <a:rPr lang="de-DE" sz="900" dirty="0">
                    <a:solidFill>
                      <a:srgbClr val="4A5C66"/>
                    </a:solidFill>
                  </a:rPr>
                  <a:t>iterationsLimit &lt;- </a:t>
                </a:r>
                <a14:m>
                  <m:oMath xmlns:m="http://schemas.openxmlformats.org/officeDocument/2006/math">
                    <m:r>
                      <a:rPr lang="de-DE" sz="9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de-DE" sz="9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de-DE" sz="900" dirty="0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ℕ</m:t>
                    </m:r>
                  </m:oMath>
                </a14:m>
                <a:endParaRPr lang="de-DE" sz="900" dirty="0">
                  <a:solidFill>
                    <a:srgbClr val="4A5C66"/>
                  </a:solidFill>
                </a:endParaRPr>
              </a:p>
              <a:p>
                <a:pPr marL="0" indent="0" defTabSz="180000">
                  <a:buNone/>
                </a:pPr>
                <a:r>
                  <a:rPr lang="de-DE" sz="900" dirty="0">
                    <a:solidFill>
                      <a:srgbClr val="4A5C66"/>
                    </a:solidFill>
                  </a:rPr>
                  <a:t>	</a:t>
                </a:r>
                <a:r>
                  <a:rPr lang="de-DE" sz="900" dirty="0" err="1">
                    <a:solidFill>
                      <a:srgbClr val="4A5C66"/>
                    </a:solidFill>
                  </a:rPr>
                  <a:t>generationszaehler</a:t>
                </a:r>
                <a:r>
                  <a:rPr lang="de-DE" sz="900" dirty="0">
                    <a:solidFill>
                      <a:srgbClr val="4A5C66"/>
                    </a:solidFill>
                  </a:rPr>
                  <a:t> &lt;- 0</a:t>
                </a:r>
              </a:p>
              <a:p>
                <a:pPr marL="0" indent="0" defTabSz="180000">
                  <a:buNone/>
                </a:pPr>
                <a:r>
                  <a:rPr lang="de-DE" sz="900" dirty="0">
                    <a:solidFill>
                      <a:srgbClr val="4A5C66"/>
                    </a:solidFill>
                  </a:rPr>
                  <a:t>	</a:t>
                </a:r>
                <a:r>
                  <a:rPr lang="de-DE" sz="900" dirty="0" err="1">
                    <a:solidFill>
                      <a:srgbClr val="4A5C66"/>
                    </a:solidFill>
                  </a:rPr>
                  <a:t>anzahl_eltern</a:t>
                </a:r>
                <a:r>
                  <a:rPr lang="de-DE" sz="900" dirty="0">
                    <a:solidFill>
                      <a:srgbClr val="4A5C66"/>
                    </a:solidFill>
                  </a:rPr>
                  <a:t> &lt;- </a:t>
                </a:r>
                <a14:m>
                  <m:oMath xmlns:m="http://schemas.openxmlformats.org/officeDocument/2006/math">
                    <m:r>
                      <a:rPr lang="de-DE" sz="9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de-DE" sz="9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≥1</m:t>
                    </m:r>
                  </m:oMath>
                </a14:m>
                <a:endParaRPr lang="de-DE" sz="900" dirty="0">
                  <a:solidFill>
                    <a:srgbClr val="4A5C66"/>
                  </a:solidFill>
                </a:endParaRPr>
              </a:p>
              <a:p>
                <a:pPr marL="0" indent="0" defTabSz="180000">
                  <a:buNone/>
                </a:pPr>
                <a:r>
                  <a:rPr lang="de-DE" sz="900" dirty="0">
                    <a:solidFill>
                      <a:srgbClr val="4A5C66"/>
                    </a:solidFill>
                  </a:rPr>
                  <a:t>	</a:t>
                </a:r>
                <a:r>
                  <a:rPr lang="de-DE" sz="900" dirty="0" err="1">
                    <a:solidFill>
                      <a:srgbClr val="4A5C66"/>
                    </a:solidFill>
                  </a:rPr>
                  <a:t>anzahl_kinder</a:t>
                </a:r>
                <a:r>
                  <a:rPr lang="de-DE" sz="900" dirty="0">
                    <a:solidFill>
                      <a:srgbClr val="4A5C66"/>
                    </a:solidFill>
                  </a:rPr>
                  <a:t> &lt;- </a:t>
                </a:r>
                <a14:m>
                  <m:oMath xmlns:m="http://schemas.openxmlformats.org/officeDocument/2006/math">
                    <m:r>
                      <a:rPr lang="de-DE" sz="9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r>
                      <a:rPr lang="de-DE" sz="9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de-DE" sz="900" dirty="0">
                    <a:solidFill>
                      <a:srgbClr val="4A5C66"/>
                    </a:solidFill>
                  </a:rPr>
                  <a:t> </a:t>
                </a:r>
                <a:r>
                  <a:rPr lang="de-DE" sz="900" dirty="0" err="1">
                    <a:solidFill>
                      <a:srgbClr val="4A5C66"/>
                    </a:solidFill>
                  </a:rPr>
                  <a:t>anzahl_eltern</a:t>
                </a:r>
                <a:endParaRPr lang="de-DE" sz="900" dirty="0">
                  <a:solidFill>
                    <a:srgbClr val="4A5C66"/>
                  </a:solidFill>
                </a:endParaRPr>
              </a:p>
              <a:p>
                <a:pPr marL="0" indent="0" defTabSz="180000">
                  <a:buNone/>
                </a:pPr>
                <a:r>
                  <a:rPr lang="de-DE" sz="900" dirty="0">
                    <a:solidFill>
                      <a:srgbClr val="4A5C66"/>
                    </a:solidFill>
                  </a:rPr>
                  <a:t>	</a:t>
                </a:r>
                <a:r>
                  <a:rPr lang="de-DE" sz="900" dirty="0" err="1">
                    <a:solidFill>
                      <a:srgbClr val="4A5C66"/>
                    </a:solidFill>
                  </a:rPr>
                  <a:t>wunschqualitaet</a:t>
                </a:r>
                <a:r>
                  <a:rPr lang="de-DE" sz="900" dirty="0">
                    <a:solidFill>
                      <a:srgbClr val="4A5C66"/>
                    </a:solidFill>
                  </a:rPr>
                  <a:t> &lt;- </a:t>
                </a:r>
                <a14:m>
                  <m:oMath xmlns:m="http://schemas.openxmlformats.org/officeDocument/2006/math">
                    <m:r>
                      <a:rPr lang="de-DE" sz="9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de-DE" sz="9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de-DE" sz="900" dirty="0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ℝ</m:t>
                    </m:r>
                  </m:oMath>
                </a14:m>
                <a:endParaRPr lang="de-DE" sz="900" dirty="0">
                  <a:solidFill>
                    <a:srgbClr val="4A5C66"/>
                  </a:solidFill>
                </a:endParaRPr>
              </a:p>
              <a:p>
                <a:pPr marL="0" indent="0" defTabSz="180000">
                  <a:buNone/>
                </a:pPr>
                <a:r>
                  <a:rPr lang="de-DE" sz="900" dirty="0">
                    <a:solidFill>
                      <a:srgbClr val="4A5C66"/>
                    </a:solidFill>
                  </a:rPr>
                  <a:t>	</a:t>
                </a:r>
                <a:r>
                  <a:rPr lang="de-DE" sz="900" dirty="0" err="1">
                    <a:solidFill>
                      <a:srgbClr val="4A5C66"/>
                    </a:solidFill>
                  </a:rPr>
                  <a:t>individuengroesse</a:t>
                </a:r>
                <a:r>
                  <a:rPr lang="de-DE" sz="900" dirty="0">
                    <a:solidFill>
                      <a:srgbClr val="4A5C66"/>
                    </a:solidFill>
                  </a:rPr>
                  <a:t> &lt;-</a:t>
                </a:r>
                <a14:m>
                  <m:oMath xmlns:m="http://schemas.openxmlformats.org/officeDocument/2006/math">
                    <m:r>
                      <a:rPr lang="de-DE" sz="900" b="0" i="0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9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de-DE" sz="900" i="1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de-DE" sz="900" dirty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ℕ</m:t>
                    </m:r>
                  </m:oMath>
                </a14:m>
                <a:endParaRPr lang="de-DE" sz="900" dirty="0">
                  <a:solidFill>
                    <a:srgbClr val="4A5C66"/>
                  </a:solidFill>
                </a:endParaRPr>
              </a:p>
              <a:p>
                <a:pPr marL="0" indent="0" defTabSz="180000">
                  <a:buNone/>
                </a:pPr>
                <a:r>
                  <a:rPr lang="de-DE" sz="900" dirty="0">
                    <a:solidFill>
                      <a:srgbClr val="4A5C66"/>
                    </a:solidFill>
                  </a:rPr>
                  <a:t>	</a:t>
                </a:r>
                <a:r>
                  <a:rPr lang="de-DE" sz="900" dirty="0" err="1">
                    <a:solidFill>
                      <a:srgbClr val="4A5C66"/>
                    </a:solidFill>
                  </a:rPr>
                  <a:t>population</a:t>
                </a:r>
                <a:r>
                  <a:rPr lang="de-DE" sz="900" dirty="0">
                    <a:solidFill>
                      <a:srgbClr val="4A5C66"/>
                    </a:solidFill>
                  </a:rPr>
                  <a:t> &lt;- </a:t>
                </a:r>
                <a:r>
                  <a:rPr lang="de-DE" sz="900" dirty="0" err="1">
                    <a:solidFill>
                      <a:srgbClr val="4A5C66"/>
                    </a:solidFill>
                  </a:rPr>
                  <a:t>baue_population</a:t>
                </a:r>
                <a:r>
                  <a:rPr lang="de-DE" sz="900" dirty="0">
                    <a:solidFill>
                      <a:srgbClr val="4A5C66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de-DE" sz="9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de-DE" sz="900" dirty="0">
                    <a:solidFill>
                      <a:srgbClr val="4A5C66"/>
                    </a:solidFill>
                  </a:rPr>
                  <a:t>, </a:t>
                </a:r>
                <a:r>
                  <a:rPr lang="de-DE" sz="900" dirty="0" err="1">
                    <a:solidFill>
                      <a:srgbClr val="4A5C66"/>
                    </a:solidFill>
                  </a:rPr>
                  <a:t>individuengroesse</a:t>
                </a:r>
                <a:r>
                  <a:rPr lang="de-DE" sz="900" dirty="0">
                    <a:solidFill>
                      <a:srgbClr val="4A5C66"/>
                    </a:solidFill>
                  </a:rPr>
                  <a:t>)</a:t>
                </a:r>
                <a:br>
                  <a:rPr lang="de-DE" sz="900" dirty="0">
                    <a:solidFill>
                      <a:srgbClr val="4A5C66"/>
                    </a:solidFill>
                  </a:rPr>
                </a:br>
                <a:r>
                  <a:rPr lang="de-DE" sz="900" dirty="0">
                    <a:solidFill>
                      <a:srgbClr val="4A5C66"/>
                    </a:solidFill>
                  </a:rPr>
                  <a:t>	</a:t>
                </a:r>
                <a:r>
                  <a:rPr lang="de-DE" sz="900" dirty="0" err="1">
                    <a:solidFill>
                      <a:srgbClr val="4A5C66"/>
                    </a:solidFill>
                  </a:rPr>
                  <a:t>while</a:t>
                </a:r>
                <a:r>
                  <a:rPr lang="de-DE" sz="900" dirty="0">
                    <a:solidFill>
                      <a:srgbClr val="4A5C66"/>
                    </a:solidFill>
                  </a:rPr>
                  <a:t> </a:t>
                </a:r>
                <a:r>
                  <a:rPr lang="de-DE" sz="900" dirty="0" err="1">
                    <a:solidFill>
                      <a:srgbClr val="4A5C66"/>
                    </a:solidFill>
                  </a:rPr>
                  <a:t>qualitaet</a:t>
                </a:r>
                <a:r>
                  <a:rPr lang="de-DE" sz="900" dirty="0"/>
                  <a:t>(</a:t>
                </a:r>
                <a:r>
                  <a:rPr lang="de-DE" sz="900" dirty="0" err="1"/>
                  <a:t>population</a:t>
                </a:r>
                <a:r>
                  <a:rPr lang="de-DE" sz="900" dirty="0"/>
                  <a:t>) </a:t>
                </a:r>
                <a:r>
                  <a:rPr lang="de-DE" sz="900" dirty="0">
                    <a:solidFill>
                      <a:srgbClr val="4A5C66"/>
                    </a:solidFill>
                  </a:rPr>
                  <a:t>&lt; </a:t>
                </a:r>
                <a:r>
                  <a:rPr lang="de-DE" sz="900" dirty="0" err="1">
                    <a:solidFill>
                      <a:srgbClr val="4A5C66"/>
                    </a:solidFill>
                  </a:rPr>
                  <a:t>wunschqualitaet</a:t>
                </a:r>
                <a:r>
                  <a:rPr lang="de-DE" sz="900" dirty="0">
                    <a:solidFill>
                      <a:srgbClr val="4A5C66"/>
                    </a:solidFill>
                  </a:rPr>
                  <a:t> and </a:t>
                </a:r>
                <a:r>
                  <a:rPr lang="de-DE" sz="900" dirty="0" err="1">
                    <a:solidFill>
                      <a:srgbClr val="4A5C66"/>
                    </a:solidFill>
                  </a:rPr>
                  <a:t>generationszaehler</a:t>
                </a:r>
                <a:r>
                  <a:rPr lang="de-DE" sz="900" dirty="0">
                    <a:solidFill>
                      <a:srgbClr val="4A5C66"/>
                    </a:solidFill>
                  </a:rPr>
                  <a:t> &lt; </a:t>
                </a:r>
                <a:r>
                  <a:rPr lang="de-DE" sz="900" dirty="0" err="1">
                    <a:solidFill>
                      <a:srgbClr val="4A5C66"/>
                    </a:solidFill>
                  </a:rPr>
                  <a:t>iterationslimit</a:t>
                </a:r>
                <a:endParaRPr lang="de-DE" sz="900" dirty="0">
                  <a:solidFill>
                    <a:srgbClr val="4A5C66"/>
                  </a:solidFill>
                </a:endParaRPr>
              </a:p>
              <a:p>
                <a:pPr marL="0" indent="0" defTabSz="180000">
                  <a:buNone/>
                </a:pPr>
                <a:r>
                  <a:rPr lang="de-DE" sz="900" dirty="0">
                    <a:solidFill>
                      <a:srgbClr val="4A5C66"/>
                    </a:solidFill>
                  </a:rPr>
                  <a:t>		</a:t>
                </a:r>
                <a:r>
                  <a:rPr lang="de-DE" sz="900" dirty="0" err="1">
                    <a:solidFill>
                      <a:srgbClr val="4A5C66"/>
                    </a:solidFill>
                  </a:rPr>
                  <a:t>generationszaehler</a:t>
                </a:r>
                <a:r>
                  <a:rPr lang="de-DE" sz="900" dirty="0">
                    <a:solidFill>
                      <a:srgbClr val="4A5C66"/>
                    </a:solidFill>
                  </a:rPr>
                  <a:t> &lt;- </a:t>
                </a:r>
                <a:r>
                  <a:rPr lang="de-DE" sz="900" dirty="0" err="1">
                    <a:solidFill>
                      <a:srgbClr val="4A5C66"/>
                    </a:solidFill>
                  </a:rPr>
                  <a:t>generationszaehler</a:t>
                </a:r>
                <a:r>
                  <a:rPr lang="de-DE" sz="900" dirty="0">
                    <a:solidFill>
                      <a:srgbClr val="4A5C66"/>
                    </a:solidFill>
                  </a:rPr>
                  <a:t> + 1</a:t>
                </a:r>
              </a:p>
              <a:p>
                <a:pPr marL="0" indent="0" defTabSz="180000">
                  <a:buNone/>
                </a:pPr>
                <a:r>
                  <a:rPr lang="de-DE" sz="900" dirty="0">
                    <a:solidFill>
                      <a:srgbClr val="4A5C66"/>
                    </a:solidFill>
                  </a:rPr>
                  <a:t>		</a:t>
                </a:r>
                <a:r>
                  <a:rPr lang="de-DE" sz="900" dirty="0" err="1">
                    <a:solidFill>
                      <a:srgbClr val="4A5C66"/>
                    </a:solidFill>
                  </a:rPr>
                  <a:t>eltern</a:t>
                </a:r>
                <a:r>
                  <a:rPr lang="de-DE" sz="900" dirty="0">
                    <a:solidFill>
                      <a:srgbClr val="4A5C66"/>
                    </a:solidFill>
                  </a:rPr>
                  <a:t> &lt;- </a:t>
                </a:r>
                <a:r>
                  <a:rPr lang="de-DE" sz="900" dirty="0" err="1">
                    <a:solidFill>
                      <a:srgbClr val="4A5C66"/>
                    </a:solidFill>
                  </a:rPr>
                  <a:t>elternSelektion</a:t>
                </a:r>
                <a:r>
                  <a:rPr lang="de-DE" sz="900" dirty="0">
                    <a:solidFill>
                      <a:srgbClr val="4A5C66"/>
                    </a:solidFill>
                  </a:rPr>
                  <a:t>(</a:t>
                </a:r>
                <a:r>
                  <a:rPr lang="de-DE" sz="900" dirty="0" err="1">
                    <a:solidFill>
                      <a:srgbClr val="4A5C66"/>
                    </a:solidFill>
                  </a:rPr>
                  <a:t>population</a:t>
                </a:r>
                <a:r>
                  <a:rPr lang="de-DE" sz="900" dirty="0">
                    <a:solidFill>
                      <a:srgbClr val="4A5C66"/>
                    </a:solidFill>
                  </a:rPr>
                  <a:t>, </a:t>
                </a:r>
                <a:r>
                  <a:rPr lang="de-DE" sz="900" dirty="0" err="1">
                    <a:solidFill>
                      <a:srgbClr val="4A5C66"/>
                    </a:solidFill>
                  </a:rPr>
                  <a:t>anzahl_kinder</a:t>
                </a:r>
                <a:r>
                  <a:rPr lang="de-DE" sz="900" dirty="0">
                    <a:solidFill>
                      <a:srgbClr val="4A5C66"/>
                    </a:solidFill>
                  </a:rPr>
                  <a:t>)</a:t>
                </a:r>
              </a:p>
              <a:p>
                <a:pPr marL="0" indent="0" defTabSz="180000">
                  <a:buNone/>
                </a:pPr>
                <a:r>
                  <a:rPr lang="de-DE" sz="900" dirty="0">
                    <a:solidFill>
                      <a:srgbClr val="4A5C66"/>
                    </a:solidFill>
                  </a:rPr>
                  <a:t>		</a:t>
                </a:r>
                <a:r>
                  <a:rPr lang="de-DE" sz="900" dirty="0" err="1">
                    <a:solidFill>
                      <a:srgbClr val="4A5C66"/>
                    </a:solidFill>
                  </a:rPr>
                  <a:t>kinder</a:t>
                </a:r>
                <a:r>
                  <a:rPr lang="de-DE" sz="900" dirty="0">
                    <a:solidFill>
                      <a:srgbClr val="4A5C66"/>
                    </a:solidFill>
                  </a:rPr>
                  <a:t> &lt;- duplikation(</a:t>
                </a:r>
                <a:r>
                  <a:rPr lang="de-DE" sz="900" dirty="0" err="1">
                    <a:solidFill>
                      <a:srgbClr val="4A5C66"/>
                    </a:solidFill>
                  </a:rPr>
                  <a:t>eltern</a:t>
                </a:r>
                <a:r>
                  <a:rPr lang="de-DE" sz="900" dirty="0">
                    <a:solidFill>
                      <a:srgbClr val="4A5C66"/>
                    </a:solidFill>
                  </a:rPr>
                  <a:t>, </a:t>
                </a:r>
                <a:r>
                  <a:rPr lang="de-DE" sz="900" dirty="0" err="1">
                    <a:solidFill>
                      <a:srgbClr val="4A5C66"/>
                    </a:solidFill>
                  </a:rPr>
                  <a:t>individuengroesse</a:t>
                </a:r>
                <a:r>
                  <a:rPr lang="de-DE" sz="900" dirty="0">
                    <a:solidFill>
                      <a:srgbClr val="4A5C66"/>
                    </a:solidFill>
                  </a:rPr>
                  <a:t>)</a:t>
                </a:r>
              </a:p>
              <a:p>
                <a:pPr marL="0" indent="0" defTabSz="180000">
                  <a:buNone/>
                </a:pPr>
                <a:r>
                  <a:rPr lang="de-DE" sz="900" dirty="0">
                    <a:solidFill>
                      <a:srgbClr val="4A5C66"/>
                    </a:solidFill>
                  </a:rPr>
                  <a:t>		</a:t>
                </a:r>
                <a:r>
                  <a:rPr lang="de-DE" sz="900" dirty="0" err="1">
                    <a:solidFill>
                      <a:srgbClr val="4A5C66"/>
                    </a:solidFill>
                  </a:rPr>
                  <a:t>kinder</a:t>
                </a:r>
                <a:r>
                  <a:rPr lang="de-DE" sz="900" dirty="0">
                    <a:solidFill>
                      <a:srgbClr val="4A5C66"/>
                    </a:solidFill>
                  </a:rPr>
                  <a:t> &lt;- </a:t>
                </a:r>
                <a:r>
                  <a:rPr lang="de-DE" sz="900" dirty="0" err="1">
                    <a:solidFill>
                      <a:srgbClr val="4A5C66"/>
                    </a:solidFill>
                  </a:rPr>
                  <a:t>mutation</a:t>
                </a:r>
                <a:r>
                  <a:rPr lang="de-DE" sz="900" dirty="0">
                    <a:solidFill>
                      <a:srgbClr val="4A5C66"/>
                    </a:solidFill>
                  </a:rPr>
                  <a:t>(</a:t>
                </a:r>
                <a:r>
                  <a:rPr lang="de-DE" sz="900" dirty="0" err="1">
                    <a:solidFill>
                      <a:srgbClr val="4A5C66"/>
                    </a:solidFill>
                  </a:rPr>
                  <a:t>kinder</a:t>
                </a:r>
                <a:r>
                  <a:rPr lang="de-DE" sz="900" dirty="0">
                    <a:solidFill>
                      <a:srgbClr val="4A5C66"/>
                    </a:solidFill>
                  </a:rPr>
                  <a:t>)</a:t>
                </a:r>
              </a:p>
              <a:p>
                <a:pPr marL="0" indent="0" defTabSz="180000">
                  <a:buNone/>
                </a:pPr>
                <a:r>
                  <a:rPr lang="de-DE" sz="900" dirty="0">
                    <a:solidFill>
                      <a:srgbClr val="4A5C66"/>
                    </a:solidFill>
                  </a:rPr>
                  <a:t>		</a:t>
                </a:r>
                <a:r>
                  <a:rPr lang="de-DE" sz="900" dirty="0">
                    <a:solidFill>
                      <a:srgbClr val="0070C0"/>
                    </a:solidFill>
                  </a:rPr>
                  <a:t>population &lt;- </a:t>
                </a:r>
                <a:r>
                  <a:rPr lang="de-DE" sz="900" dirty="0" err="1">
                    <a:solidFill>
                      <a:srgbClr val="0070C0"/>
                    </a:solidFill>
                  </a:rPr>
                  <a:t>selektion</a:t>
                </a:r>
                <a:r>
                  <a:rPr lang="de-DE" sz="900" dirty="0">
                    <a:solidFill>
                      <a:srgbClr val="0070C0"/>
                    </a:solidFill>
                  </a:rPr>
                  <a:t>(</a:t>
                </a:r>
                <a:r>
                  <a:rPr lang="de-DE" sz="900" dirty="0" err="1">
                    <a:solidFill>
                      <a:srgbClr val="0070C0"/>
                    </a:solidFill>
                  </a:rPr>
                  <a:t>kinder</a:t>
                </a:r>
                <a:r>
                  <a:rPr lang="de-DE" sz="900" dirty="0">
                    <a:solidFill>
                      <a:srgbClr val="0070C0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de-DE" sz="9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de-DE" sz="900" dirty="0">
                    <a:solidFill>
                      <a:srgbClr val="0070C0"/>
                    </a:solidFill>
                  </a:rPr>
                  <a:t>, </a:t>
                </a:r>
                <a:r>
                  <a:rPr lang="de-DE" sz="900" dirty="0" err="1">
                    <a:solidFill>
                      <a:srgbClr val="0070C0"/>
                    </a:solidFill>
                  </a:rPr>
                  <a:t>qualitaet</a:t>
                </a:r>
                <a:r>
                  <a:rPr lang="de-DE" sz="900" dirty="0">
                    <a:solidFill>
                      <a:srgbClr val="0070C0"/>
                    </a:solidFill>
                  </a:rPr>
                  <a:t>)</a:t>
                </a:r>
              </a:p>
              <a:p>
                <a:pPr marL="0" indent="0" defTabSz="180000">
                  <a:buNone/>
                </a:pPr>
                <a:r>
                  <a:rPr lang="de-DE" sz="900" dirty="0">
                    <a:solidFill>
                      <a:srgbClr val="4A5C66"/>
                    </a:solidFill>
                  </a:rPr>
                  <a:t>	</a:t>
                </a:r>
                <a:r>
                  <a:rPr lang="de-DE" sz="900" dirty="0" err="1">
                    <a:solidFill>
                      <a:srgbClr val="4A5C66"/>
                    </a:solidFill>
                  </a:rPr>
                  <a:t>loesung</a:t>
                </a:r>
                <a:r>
                  <a:rPr lang="de-DE" sz="900" dirty="0">
                    <a:solidFill>
                      <a:srgbClr val="4A5C66"/>
                    </a:solidFill>
                  </a:rPr>
                  <a:t> &lt;- </a:t>
                </a:r>
                <a:r>
                  <a:rPr lang="de-DE" sz="900" dirty="0" err="1">
                    <a:solidFill>
                      <a:srgbClr val="4A5C66"/>
                    </a:solidFill>
                  </a:rPr>
                  <a:t>bestenSelektion</a:t>
                </a:r>
                <a:r>
                  <a:rPr lang="de-DE" sz="900" dirty="0">
                    <a:solidFill>
                      <a:srgbClr val="4A5C66"/>
                    </a:solidFill>
                  </a:rPr>
                  <a:t>(</a:t>
                </a:r>
                <a:r>
                  <a:rPr lang="de-DE" sz="900" dirty="0" err="1">
                    <a:solidFill>
                      <a:srgbClr val="4A5C66"/>
                    </a:solidFill>
                  </a:rPr>
                  <a:t>population</a:t>
                </a:r>
                <a:r>
                  <a:rPr lang="de-DE" sz="900" dirty="0">
                    <a:solidFill>
                      <a:srgbClr val="4A5C66"/>
                    </a:solidFill>
                  </a:rPr>
                  <a:t>)</a:t>
                </a:r>
              </a:p>
              <a:p>
                <a:pPr marL="0" indent="0" defTabSz="180000">
                  <a:buNone/>
                </a:pPr>
                <a:endParaRPr lang="de-DE" sz="500" dirty="0"/>
              </a:p>
            </p:txBody>
          </p:sp>
        </mc:Choice>
        <mc:Fallback xmlns="">
          <p:sp>
            <p:nvSpPr>
              <p:cNvPr id="4" name="Textplatzhalter 3">
                <a:extLst>
                  <a:ext uri="{FF2B5EF4-FFF2-40B4-BE49-F238E27FC236}">
                    <a16:creationId xmlns:a16="http://schemas.microsoft.com/office/drawing/2014/main" id="{027ACB38-45C8-49B7-B159-284BE2923EA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xfrm>
                <a:off x="6973078" y="1991593"/>
                <a:ext cx="4685528" cy="4305300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120514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96" name="Textplatzhalter 3">
                <a:extLst>
                  <a:ext uri="{FF2B5EF4-FFF2-40B4-BE49-F238E27FC236}">
                    <a16:creationId xmlns:a16="http://schemas.microsoft.com/office/drawing/2014/main" id="{197FB923-CD22-43D6-9B23-250E0B768933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334439" y="1990725"/>
                <a:ext cx="11487150" cy="43053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266700" indent="-2667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0BA24"/>
                  </a:buClr>
                  <a:buSzPct val="106000"/>
                  <a:buFont typeface="Wingdings" panose="05000000000000000000" pitchFamily="2" charset="2"/>
                  <a:buChar char="§"/>
                  <a:defRPr kern="1200" baseline="0">
                    <a:solidFill>
                      <a:srgbClr val="4A5C66"/>
                    </a:solidFill>
                    <a:latin typeface="Arial" pitchFamily="34" charset="0"/>
                    <a:ea typeface="MS PGothic" panose="020B0600070205080204" pitchFamily="34" charset="-128"/>
                    <a:cs typeface="Arial" pitchFamily="34" charset="0"/>
                  </a:defRPr>
                </a:lvl1pPr>
                <a:lvl2pPr marL="542925" indent="-276225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0BA24"/>
                  </a:buClr>
                  <a:buSzPct val="90000"/>
                  <a:buFont typeface="Wingdings" panose="05000000000000000000" pitchFamily="2" charset="2"/>
                  <a:buChar char="§"/>
                  <a:defRPr kern="1200">
                    <a:solidFill>
                      <a:srgbClr val="4A5C66"/>
                    </a:solidFill>
                    <a:latin typeface="Arial" pitchFamily="34" charset="0"/>
                    <a:ea typeface="Arial" charset="0"/>
                    <a:cs typeface="Arial" pitchFamily="34" charset="0"/>
                  </a:defRPr>
                </a:lvl2pPr>
                <a:lvl3pPr marL="809625" indent="-2667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0BA24"/>
                  </a:buClr>
                  <a:buSzPct val="80000"/>
                  <a:buFont typeface="Wingdings" panose="05000000000000000000" pitchFamily="2" charset="2"/>
                  <a:buChar char="§"/>
                  <a:defRPr kern="1200">
                    <a:solidFill>
                      <a:srgbClr val="4A5C66"/>
                    </a:solidFill>
                    <a:latin typeface="Arial" pitchFamily="34" charset="0"/>
                    <a:ea typeface="Arial" charset="0"/>
                    <a:cs typeface="Arial" pitchFamily="34" charset="0"/>
                  </a:defRPr>
                </a:lvl3pPr>
                <a:lvl4pPr marL="1076325" indent="-2667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0BA24"/>
                  </a:buClr>
                  <a:buSzPct val="80000"/>
                  <a:buFont typeface="Wingdings" panose="05000000000000000000" pitchFamily="2" charset="2"/>
                  <a:buChar char="§"/>
                  <a:defRPr kern="1200">
                    <a:solidFill>
                      <a:srgbClr val="4A5C66"/>
                    </a:solidFill>
                    <a:latin typeface="Arial" pitchFamily="34" charset="0"/>
                    <a:ea typeface="Arial" charset="0"/>
                    <a:cs typeface="Arial" pitchFamily="34" charset="0"/>
                  </a:defRPr>
                </a:lvl4pPr>
                <a:lvl5pPr marL="1343025" indent="-2667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0BA24"/>
                  </a:buClr>
                  <a:buSzPct val="80000"/>
                  <a:buFont typeface="Wingdings" panose="05000000000000000000" pitchFamily="2" charset="2"/>
                  <a:buChar char="§"/>
                  <a:defRPr kern="1200">
                    <a:solidFill>
                      <a:srgbClr val="4A5C66"/>
                    </a:solidFill>
                    <a:latin typeface="Arial" pitchFamily="34" charset="0"/>
                    <a:ea typeface="Arial" charset="0"/>
                    <a:cs typeface="Arial" pitchFamily="34" charset="0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de-DE" sz="1800" dirty="0"/>
                  <a:t>Test, wow es klappt</a:t>
                </a:r>
              </a:p>
              <a:p>
                <a14:m>
                  <m:oMath xmlns:m="http://schemas.openxmlformats.org/officeDocument/2006/math">
                    <m:r>
                      <a:rPr lang="de-DE" sz="1800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sz="1800" i="1" dirty="0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endParaRPr lang="de-DE" sz="1800" dirty="0"/>
              </a:p>
            </p:txBody>
          </p:sp>
        </mc:Choice>
        <mc:Fallback xmlns="">
          <p:sp>
            <p:nvSpPr>
              <p:cNvPr id="396" name="Textplatzhalter 3">
                <a:extLst>
                  <a:ext uri="{FF2B5EF4-FFF2-40B4-BE49-F238E27FC236}">
                    <a16:creationId xmlns:a16="http://schemas.microsoft.com/office/drawing/2014/main" id="{197FB923-CD22-43D6-9B23-250E0B7689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34439" y="1990725"/>
                <a:ext cx="11487150" cy="4305300"/>
              </a:xfrm>
              <a:prstGeom prst="rect">
                <a:avLst/>
              </a:prstGeom>
              <a:blipFill>
                <a:blip r:embed="rId2"/>
                <a:stretch>
                  <a:fillRect l="-425" t="-850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el 2">
                <a:extLst>
                  <a:ext uri="{FF2B5EF4-FFF2-40B4-BE49-F238E27FC236}">
                    <a16:creationId xmlns:a16="http://schemas.microsoft.com/office/drawing/2014/main" id="{35997702-CF95-4A86-956F-9AE51732A0B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de-DE" dirty="0"/>
                  <a:t>(</a:t>
                </a:r>
                <a14:m>
                  <m:oMath xmlns:m="http://schemas.openxmlformats.org/officeDocument/2006/math">
                    <m:r>
                      <a:rPr lang="de-DE" b="1" i="0" smtClean="0">
                        <a:latin typeface="Cambria Math" panose="02040503050406030204" pitchFamily="18" charset="0"/>
                      </a:rPr>
                      <m:t>𝛍</m:t>
                    </m:r>
                    <m:r>
                      <a:rPr lang="de-DE">
                        <a:latin typeface="Cambria Math" panose="02040503050406030204" pitchFamily="18" charset="0"/>
                      </a:rPr>
                      <m:t>/</m:t>
                    </m:r>
                    <m:r>
                      <a:rPr lang="de-DE">
                        <a:latin typeface="Cambria Math" panose="02040503050406030204" pitchFamily="18" charset="0"/>
                      </a:rPr>
                      <m:t>𝐩</m:t>
                    </m:r>
                    <m:r>
                      <a:rPr lang="de-DE">
                        <a:latin typeface="Cambria Math" panose="02040503050406030204" pitchFamily="18" charset="0"/>
                      </a:rPr>
                      <m:t> # </m:t>
                    </m:r>
                    <m:r>
                      <a:rPr lang="de-DE" b="1" i="0" dirty="0" smtClean="0">
                        <a:latin typeface="Cambria Math" panose="02040503050406030204" pitchFamily="18" charset="0"/>
                      </a:rPr>
                      <m:t>𝛔</m:t>
                    </m:r>
                  </m:oMath>
                </a14:m>
                <a:r>
                  <a:rPr lang="de-DE" dirty="0"/>
                  <a:t>)-ES</a:t>
                </a:r>
              </a:p>
            </p:txBody>
          </p:sp>
        </mc:Choice>
        <mc:Fallback xmlns="">
          <p:sp>
            <p:nvSpPr>
              <p:cNvPr id="3" name="Titel 2">
                <a:extLst>
                  <a:ext uri="{FF2B5EF4-FFF2-40B4-BE49-F238E27FC236}">
                    <a16:creationId xmlns:a16="http://schemas.microsoft.com/office/drawing/2014/main" id="{35997702-CF95-4A86-956F-9AE51732A0B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861" t="-7447" b="-531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platzhalter 3">
                <a:extLst>
                  <a:ext uri="{FF2B5EF4-FFF2-40B4-BE49-F238E27FC236}">
                    <a16:creationId xmlns:a16="http://schemas.microsoft.com/office/drawing/2014/main" id="{027ACB38-45C8-49B7-B159-284BE2923EA6}"/>
                  </a:ext>
                </a:extLst>
              </p:cNvPr>
              <p:cNvSpPr>
                <a:spLocks noGrp="1"/>
              </p:cNvSpPr>
              <p:nvPr>
                <p:ph type="body" sz="quarter" idx="11"/>
              </p:nvPr>
            </p:nvSpPr>
            <p:spPr>
              <a:xfrm>
                <a:off x="6973078" y="1991593"/>
                <a:ext cx="4685528" cy="4305300"/>
              </a:xfrm>
            </p:spPr>
            <p:txBody>
              <a:bodyPr/>
              <a:lstStyle/>
              <a:p>
                <a:pPr marL="0" indent="0" defTabSz="180000">
                  <a:buNone/>
                </a:pPr>
                <a:r>
                  <a:rPr lang="de-DE" sz="600" dirty="0">
                    <a:solidFill>
                      <a:srgbClr val="0070C0"/>
                    </a:solidFill>
                  </a:rPr>
                  <a:t>algorithm </a:t>
                </a:r>
                <a:r>
                  <a:rPr lang="de-DE" sz="600" dirty="0" err="1">
                    <a:solidFill>
                      <a:srgbClr val="0070C0"/>
                    </a:solidFill>
                  </a:rPr>
                  <a:t>gruppenSelektion</a:t>
                </a:r>
                <a:r>
                  <a:rPr lang="de-DE" sz="600" dirty="0">
                    <a:solidFill>
                      <a:srgbClr val="0070C0"/>
                    </a:solidFill>
                  </a:rPr>
                  <a:t>(</a:t>
                </a:r>
                <a:r>
                  <a:rPr lang="de-DE" sz="600" dirty="0" err="1">
                    <a:solidFill>
                      <a:srgbClr val="0070C0"/>
                    </a:solidFill>
                  </a:rPr>
                  <a:t>population</a:t>
                </a:r>
                <a:r>
                  <a:rPr lang="de-DE" sz="600" dirty="0">
                    <a:solidFill>
                      <a:srgbClr val="0070C0"/>
                    </a:solidFill>
                  </a:rPr>
                  <a:t>[1...</a:t>
                </a:r>
                <a14:m>
                  <m:oMath xmlns:m="http://schemas.openxmlformats.org/officeDocument/2006/math">
                    <m:r>
                      <a:rPr lang="de-DE" sz="6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de-DE" sz="600" dirty="0">
                    <a:solidFill>
                      <a:srgbClr val="0070C0"/>
                    </a:solidFill>
                  </a:rPr>
                  <a:t>], </a:t>
                </a:r>
                <a14:m>
                  <m:oMath xmlns:m="http://schemas.openxmlformats.org/officeDocument/2006/math">
                    <m:r>
                      <a:rPr lang="de-DE" sz="6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de-DE" sz="600" dirty="0">
                    <a:solidFill>
                      <a:srgbClr val="0070C0"/>
                    </a:solidFill>
                  </a:rPr>
                  <a:t>, p)</a:t>
                </a:r>
              </a:p>
              <a:p>
                <a:pPr marL="0" indent="0" defTabSz="180000">
                  <a:buNone/>
                </a:pPr>
                <a:r>
                  <a:rPr lang="de-DE" sz="600" dirty="0"/>
                  <a:t>	gruppen &lt;- []</a:t>
                </a:r>
              </a:p>
              <a:p>
                <a:pPr marL="0" indent="0" defTabSz="180000">
                  <a:buNone/>
                </a:pPr>
                <a:r>
                  <a:rPr lang="de-DE" sz="600" dirty="0"/>
                  <a:t>	</a:t>
                </a:r>
                <a:r>
                  <a:rPr lang="de-DE" sz="600" dirty="0" err="1"/>
                  <a:t>for</a:t>
                </a:r>
                <a:r>
                  <a:rPr lang="de-DE" sz="600" dirty="0"/>
                  <a:t> i &lt;- 1...</a:t>
                </a:r>
                <a:r>
                  <a:rPr lang="de-DE" sz="600" dirty="0">
                    <a:solidFill>
                      <a:srgbClr val="0070C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de-DE" sz="60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endParaRPr lang="de-DE" sz="600" dirty="0"/>
              </a:p>
              <a:p>
                <a:pPr marL="0" indent="0" defTabSz="180000">
                  <a:buNone/>
                </a:pPr>
                <a:r>
                  <a:rPr lang="de-DE" sz="600" dirty="0"/>
                  <a:t>		gruppe &lt;- []</a:t>
                </a:r>
              </a:p>
              <a:p>
                <a:pPr marL="0" indent="0" defTabSz="180000">
                  <a:buNone/>
                </a:pPr>
                <a:r>
                  <a:rPr lang="de-DE" sz="600" dirty="0"/>
                  <a:t>		</a:t>
                </a:r>
                <a:r>
                  <a:rPr lang="de-DE" sz="600" dirty="0" err="1"/>
                  <a:t>for</a:t>
                </a:r>
                <a:r>
                  <a:rPr lang="de-DE" sz="600" dirty="0"/>
                  <a:t> j &lt;- 1...p</a:t>
                </a:r>
              </a:p>
              <a:p>
                <a:pPr marL="0" indent="0" defTabSz="180000">
                  <a:buNone/>
                </a:pPr>
                <a:r>
                  <a:rPr lang="de-DE" sz="600" dirty="0"/>
                  <a:t>			</a:t>
                </a:r>
                <a:r>
                  <a:rPr lang="de-DE" sz="600" dirty="0" err="1"/>
                  <a:t>idx</a:t>
                </a:r>
                <a:r>
                  <a:rPr lang="de-DE" sz="600" dirty="0"/>
                  <a:t> &lt;- zufälliges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600" b="0" i="0" dirty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de-DE" sz="600" b="0" i="1" dirty="0" smtClean="0">
                        <a:latin typeface="Cambria Math" panose="02040503050406030204" pitchFamily="18" charset="0"/>
                      </a:rPr>
                      <m:t>∈{</m:t>
                    </m:r>
                    <m:r>
                      <a:rPr lang="de-DE" sz="600" b="0" i="0" dirty="0" smtClean="0">
                        <a:latin typeface="Cambria Math" panose="02040503050406030204" pitchFamily="18" charset="0"/>
                      </a:rPr>
                      <m:t>1,…,</m:t>
                    </m:r>
                    <m:r>
                      <a:rPr lang="de-DE" sz="600" i="1">
                        <a:latin typeface="Cambria Math" panose="02040503050406030204" pitchFamily="18" charset="0"/>
                      </a:rPr>
                      <m:t>𝜇</m:t>
                    </m:r>
                    <m:r>
                      <a:rPr lang="de-DE" sz="600" b="0" i="0" dirty="0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de-DE" sz="600" dirty="0"/>
              </a:p>
              <a:p>
                <a:pPr marL="0" indent="0" defTabSz="180000">
                  <a:buNone/>
                </a:pPr>
                <a:r>
                  <a:rPr lang="de-DE" sz="600" dirty="0"/>
                  <a:t>			individuum &lt;- </a:t>
                </a:r>
                <a:r>
                  <a:rPr lang="de-DE" sz="600" dirty="0" err="1"/>
                  <a:t>population</a:t>
                </a:r>
                <a:r>
                  <a:rPr lang="de-DE" sz="600" dirty="0"/>
                  <a:t>[</a:t>
                </a:r>
                <a:r>
                  <a:rPr lang="de-DE" sz="600" dirty="0" err="1"/>
                  <a:t>idx</a:t>
                </a:r>
                <a:r>
                  <a:rPr lang="de-DE" sz="600" dirty="0"/>
                  <a:t>]</a:t>
                </a:r>
              </a:p>
              <a:p>
                <a:pPr marL="0" indent="0" defTabSz="180000">
                  <a:buNone/>
                </a:pPr>
                <a:r>
                  <a:rPr lang="de-DE" sz="600" dirty="0"/>
                  <a:t>			gruppe &lt;- gruppe + individuum</a:t>
                </a:r>
              </a:p>
              <a:p>
                <a:pPr marL="0" indent="0" defTabSz="180000">
                  <a:buNone/>
                </a:pPr>
                <a:r>
                  <a:rPr lang="de-DE" sz="600" dirty="0"/>
                  <a:t>		gruppen &lt;- gruppen + gruppe</a:t>
                </a:r>
              </a:p>
              <a:p>
                <a:pPr marL="0" indent="0" defTabSz="180000">
                  <a:buNone/>
                </a:pPr>
                <a:r>
                  <a:rPr lang="de-DE" sz="600" dirty="0"/>
                  <a:t>	</a:t>
                </a:r>
                <a:r>
                  <a:rPr lang="de-DE" sz="600" dirty="0" err="1"/>
                  <a:t>return</a:t>
                </a:r>
                <a:r>
                  <a:rPr lang="de-DE" sz="600" dirty="0"/>
                  <a:t> gruppen</a:t>
                </a:r>
              </a:p>
              <a:p>
                <a:pPr marL="0" indent="0" defTabSz="180000">
                  <a:buNone/>
                </a:pPr>
                <a:endParaRPr lang="de-DE" sz="600" dirty="0"/>
              </a:p>
              <a:p>
                <a:pPr marL="0" indent="0" defTabSz="180000">
                  <a:buNone/>
                </a:pPr>
                <a:r>
                  <a:rPr lang="de-DE" sz="600" dirty="0" err="1">
                    <a:solidFill>
                      <a:srgbClr val="0070C0"/>
                    </a:solidFill>
                  </a:rPr>
                  <a:t>algorithm</a:t>
                </a:r>
                <a:r>
                  <a:rPr lang="de-DE" sz="600" dirty="0">
                    <a:solidFill>
                      <a:srgbClr val="0070C0"/>
                    </a:solidFill>
                  </a:rPr>
                  <a:t> </a:t>
                </a:r>
                <a:r>
                  <a:rPr lang="de-DE" sz="600" dirty="0" err="1">
                    <a:solidFill>
                      <a:srgbClr val="0070C0"/>
                    </a:solidFill>
                  </a:rPr>
                  <a:t>rekombination</a:t>
                </a:r>
                <a:r>
                  <a:rPr lang="de-DE" sz="600" dirty="0">
                    <a:solidFill>
                      <a:srgbClr val="0070C0"/>
                    </a:solidFill>
                  </a:rPr>
                  <a:t>(gruppen[1,...,</a:t>
                </a:r>
                <a14:m>
                  <m:oMath xmlns:m="http://schemas.openxmlformats.org/officeDocument/2006/math">
                    <m:r>
                      <a:rPr lang="de-DE" sz="6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de-DE" sz="600" dirty="0">
                    <a:solidFill>
                      <a:srgbClr val="0070C0"/>
                    </a:solidFill>
                  </a:rPr>
                  <a:t>], p, n)</a:t>
                </a:r>
              </a:p>
              <a:p>
                <a:pPr marL="0" indent="0" defTabSz="180000">
                  <a:buNone/>
                </a:pPr>
                <a:r>
                  <a:rPr lang="de-DE" sz="600" dirty="0"/>
                  <a:t>	individuen &lt;- []</a:t>
                </a:r>
              </a:p>
              <a:p>
                <a:pPr marL="0" indent="0" defTabSz="180000">
                  <a:buNone/>
                </a:pPr>
                <a:r>
                  <a:rPr lang="de-DE" sz="600" dirty="0"/>
                  <a:t>	</a:t>
                </a:r>
                <a:r>
                  <a:rPr lang="de-DE" sz="600" dirty="0" err="1"/>
                  <a:t>for</a:t>
                </a:r>
                <a:r>
                  <a:rPr lang="de-DE" sz="600" dirty="0"/>
                  <a:t> i &lt;- 1...</a:t>
                </a:r>
                <a14:m>
                  <m:oMath xmlns:m="http://schemas.openxmlformats.org/officeDocument/2006/math">
                    <m:r>
                      <a:rPr lang="de-DE" sz="6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endParaRPr lang="de-DE" sz="600" dirty="0"/>
              </a:p>
              <a:p>
                <a:pPr marL="0" indent="0" defTabSz="180000">
                  <a:buNone/>
                </a:pPr>
                <a:r>
                  <a:rPr lang="de-DE" sz="600" dirty="0"/>
                  <a:t>		individuum &lt;- []</a:t>
                </a:r>
              </a:p>
              <a:p>
                <a:pPr marL="0" indent="0" defTabSz="180000">
                  <a:buNone/>
                </a:pPr>
                <a:r>
                  <a:rPr lang="de-DE" sz="600" dirty="0"/>
                  <a:t>		</a:t>
                </a:r>
                <a:r>
                  <a:rPr lang="de-DE" sz="600" dirty="0" err="1"/>
                  <a:t>gruppenindividuen</a:t>
                </a:r>
                <a:r>
                  <a:rPr lang="de-DE" sz="600" dirty="0"/>
                  <a:t> &lt;- gruppen[i]</a:t>
                </a:r>
              </a:p>
              <a:p>
                <a:pPr marL="0" indent="0" defTabSz="180000">
                  <a:buNone/>
                </a:pPr>
                <a:r>
                  <a:rPr lang="de-DE" sz="600" dirty="0"/>
                  <a:t>		</a:t>
                </a:r>
                <a:r>
                  <a:rPr lang="de-DE" sz="600" dirty="0" err="1"/>
                  <a:t>for</a:t>
                </a:r>
                <a:r>
                  <a:rPr lang="de-DE" sz="600" dirty="0"/>
                  <a:t> j &lt;- 1...n</a:t>
                </a:r>
              </a:p>
              <a:p>
                <a:pPr marL="0" indent="0" defTabSz="180000">
                  <a:buNone/>
                </a:pPr>
                <a:r>
                  <a:rPr lang="de-DE" sz="600" dirty="0"/>
                  <a:t>			</a:t>
                </a:r>
                <a:r>
                  <a:rPr lang="de-DE" sz="600" dirty="0" err="1"/>
                  <a:t>idx</a:t>
                </a:r>
                <a:r>
                  <a:rPr lang="de-DE" sz="600" dirty="0"/>
                  <a:t> &lt;- zufälliges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600" b="0" i="0" dirty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de-DE" sz="600" b="0" i="1" dirty="0" smtClean="0">
                        <a:latin typeface="Cambria Math" panose="02040503050406030204" pitchFamily="18" charset="0"/>
                      </a:rPr>
                      <m:t>∈{</m:t>
                    </m:r>
                    <m:r>
                      <a:rPr lang="de-DE" sz="600" b="0" i="0" dirty="0" smtClean="0">
                        <a:latin typeface="Cambria Math" panose="02040503050406030204" pitchFamily="18" charset="0"/>
                      </a:rPr>
                      <m:t>1,…,</m:t>
                    </m:r>
                    <m:r>
                      <m:rPr>
                        <m:sty m:val="p"/>
                      </m:rPr>
                      <a:rPr lang="de-DE" sz="600" b="0" i="0" dirty="0" smtClean="0">
                        <a:latin typeface="Cambria Math" panose="02040503050406030204" pitchFamily="18" charset="0"/>
                      </a:rPr>
                      <m:t>p</m:t>
                    </m:r>
                    <m:r>
                      <a:rPr lang="de-DE" sz="600" b="0" i="0" dirty="0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de-DE" sz="600" dirty="0"/>
              </a:p>
              <a:p>
                <a:pPr marL="0" indent="0" defTabSz="180000">
                  <a:buNone/>
                </a:pPr>
                <a:r>
                  <a:rPr lang="de-DE" sz="600" dirty="0"/>
                  <a:t>			</a:t>
                </a:r>
                <a:r>
                  <a:rPr lang="de-DE" sz="600" dirty="0" err="1"/>
                  <a:t>gruppenindividuum</a:t>
                </a:r>
                <a:r>
                  <a:rPr lang="de-DE" sz="600" dirty="0"/>
                  <a:t> &lt;- </a:t>
                </a:r>
                <a:r>
                  <a:rPr lang="de-DE" sz="600" dirty="0" err="1"/>
                  <a:t>gruppenindividuen</a:t>
                </a:r>
                <a:r>
                  <a:rPr lang="de-DE" sz="600" dirty="0"/>
                  <a:t>[</a:t>
                </a:r>
                <a:r>
                  <a:rPr lang="de-DE" sz="600" dirty="0" err="1"/>
                  <a:t>idx</a:t>
                </a:r>
                <a:r>
                  <a:rPr lang="de-DE" sz="600" dirty="0"/>
                  <a:t>]</a:t>
                </a:r>
              </a:p>
              <a:p>
                <a:pPr marL="0" indent="0" defTabSz="180000">
                  <a:buNone/>
                </a:pPr>
                <a:r>
                  <a:rPr lang="de-DE" sz="600" dirty="0"/>
                  <a:t>			individuum &lt;- individuum + </a:t>
                </a:r>
                <a:r>
                  <a:rPr lang="de-DE" sz="600" dirty="0" err="1"/>
                  <a:t>gruppenindividuum</a:t>
                </a:r>
                <a:r>
                  <a:rPr lang="de-DE" sz="600" dirty="0"/>
                  <a:t>[j]</a:t>
                </a:r>
              </a:p>
              <a:p>
                <a:pPr marL="0" indent="0" defTabSz="180000">
                  <a:buNone/>
                </a:pPr>
                <a:r>
                  <a:rPr lang="de-DE" sz="600" dirty="0"/>
                  <a:t>		individuen &lt;- individuen + </a:t>
                </a:r>
                <a:r>
                  <a:rPr lang="de-DE" sz="600" dirty="0" err="1"/>
                  <a:t>individuum</a:t>
                </a:r>
                <a:endParaRPr lang="de-DE" sz="600" dirty="0"/>
              </a:p>
              <a:p>
                <a:pPr marL="0" indent="0" defTabSz="180000">
                  <a:buNone/>
                </a:pPr>
                <a:r>
                  <a:rPr lang="de-DE" sz="600" dirty="0"/>
                  <a:t>	</a:t>
                </a:r>
                <a:r>
                  <a:rPr lang="de-DE" sz="600" dirty="0" err="1"/>
                  <a:t>return</a:t>
                </a:r>
                <a:r>
                  <a:rPr lang="de-DE" sz="600" dirty="0"/>
                  <a:t> individuen</a:t>
                </a:r>
              </a:p>
              <a:p>
                <a:pPr marL="0" indent="0" defTabSz="180000">
                  <a:buNone/>
                </a:pPr>
                <a:endParaRPr lang="de-DE" sz="600" dirty="0">
                  <a:solidFill>
                    <a:srgbClr val="00B050"/>
                  </a:solidFill>
                </a:endParaRPr>
              </a:p>
              <a:p>
                <a:pPr marL="0" indent="0" defTabSz="180000">
                  <a:buNone/>
                </a:pPr>
                <a:r>
                  <a:rPr lang="de-DE" sz="600" dirty="0" err="1">
                    <a:solidFill>
                      <a:srgbClr val="00B050"/>
                    </a:solidFill>
                  </a:rPr>
                  <a:t>algorithm</a:t>
                </a:r>
                <a:r>
                  <a:rPr lang="de-DE" sz="600" dirty="0">
                    <a:solidFill>
                      <a:srgbClr val="00B050"/>
                    </a:solidFill>
                  </a:rPr>
                  <a:t> (</a:t>
                </a:r>
                <a14:m>
                  <m:oMath xmlns:m="http://schemas.openxmlformats.org/officeDocument/2006/math">
                    <m:r>
                      <a:rPr lang="de-DE" sz="6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de-DE" sz="6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/</m:t>
                    </m:r>
                    <m:r>
                      <a:rPr lang="de-DE" sz="6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sz="6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 # </m:t>
                    </m:r>
                    <m:r>
                      <a:rPr lang="de-DE" sz="6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de-DE" sz="600" dirty="0">
                    <a:solidFill>
                      <a:srgbClr val="00B050"/>
                    </a:solidFill>
                  </a:rPr>
                  <a:t>)-ES()</a:t>
                </a:r>
              </a:p>
              <a:p>
                <a:pPr marL="0" indent="0" defTabSz="180000">
                  <a:buNone/>
                </a:pPr>
                <a:r>
                  <a:rPr lang="de-DE" sz="600" dirty="0"/>
                  <a:t>	</a:t>
                </a:r>
                <a:r>
                  <a:rPr lang="de-DE" sz="600" dirty="0">
                    <a:solidFill>
                      <a:srgbClr val="4A5C66"/>
                    </a:solidFill>
                  </a:rPr>
                  <a:t>iterationsLimit &lt;- </a:t>
                </a:r>
                <a14:m>
                  <m:oMath xmlns:m="http://schemas.openxmlformats.org/officeDocument/2006/math">
                    <m:r>
                      <a:rPr lang="de-DE" sz="6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de-DE" sz="6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de-DE" sz="600" dirty="0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ℕ</m:t>
                    </m:r>
                  </m:oMath>
                </a14:m>
                <a:endParaRPr lang="de-DE" sz="600" dirty="0">
                  <a:solidFill>
                    <a:srgbClr val="4A5C66"/>
                  </a:solidFill>
                </a:endParaRPr>
              </a:p>
              <a:p>
                <a:pPr marL="0" indent="0" defTabSz="180000">
                  <a:buNone/>
                </a:pPr>
                <a:r>
                  <a:rPr lang="de-DE" sz="600" dirty="0">
                    <a:solidFill>
                      <a:srgbClr val="4A5C66"/>
                    </a:solidFill>
                  </a:rPr>
                  <a:t>	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generationszaehler</a:t>
                </a:r>
                <a:r>
                  <a:rPr lang="de-DE" sz="600" dirty="0">
                    <a:solidFill>
                      <a:srgbClr val="4A5C66"/>
                    </a:solidFill>
                  </a:rPr>
                  <a:t> &lt;- 0</a:t>
                </a:r>
              </a:p>
              <a:p>
                <a:pPr marL="0" indent="0" defTabSz="180000">
                  <a:buNone/>
                </a:pPr>
                <a:r>
                  <a:rPr lang="de-DE" sz="600" dirty="0">
                    <a:solidFill>
                      <a:srgbClr val="4A5C66"/>
                    </a:solidFill>
                  </a:rPr>
                  <a:t>	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anzahl_eltern</a:t>
                </a:r>
                <a:r>
                  <a:rPr lang="de-DE" sz="600" dirty="0">
                    <a:solidFill>
                      <a:srgbClr val="4A5C66"/>
                    </a:solidFill>
                  </a:rPr>
                  <a:t> &lt;- </a:t>
                </a:r>
                <a14:m>
                  <m:oMath xmlns:m="http://schemas.openxmlformats.org/officeDocument/2006/math">
                    <m:r>
                      <a:rPr lang="de-DE" sz="6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de-DE" sz="6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≥1</m:t>
                    </m:r>
                  </m:oMath>
                </a14:m>
                <a:endParaRPr lang="de-DE" sz="600" dirty="0">
                  <a:solidFill>
                    <a:srgbClr val="4A5C66"/>
                  </a:solidFill>
                </a:endParaRPr>
              </a:p>
              <a:p>
                <a:pPr marL="0" indent="0" defTabSz="180000">
                  <a:buNone/>
                </a:pPr>
                <a:r>
                  <a:rPr lang="de-DE" sz="600" dirty="0">
                    <a:solidFill>
                      <a:srgbClr val="4A5C66"/>
                    </a:solidFill>
                  </a:rPr>
                  <a:t>	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anzahl_kinder</a:t>
                </a:r>
                <a:r>
                  <a:rPr lang="de-DE" sz="600" dirty="0">
                    <a:solidFill>
                      <a:srgbClr val="4A5C66"/>
                    </a:solidFill>
                  </a:rPr>
                  <a:t> &lt;- </a:t>
                </a:r>
                <a14:m>
                  <m:oMath xmlns:m="http://schemas.openxmlformats.org/officeDocument/2006/math">
                    <m:r>
                      <a:rPr lang="de-DE" sz="6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r>
                      <a:rPr lang="de-DE" sz="6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de-DE" sz="600" dirty="0">
                    <a:solidFill>
                      <a:srgbClr val="4A5C66"/>
                    </a:solidFill>
                  </a:rPr>
                  <a:t> 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anzahl_eltern</a:t>
                </a:r>
                <a:endParaRPr lang="de-DE" sz="600" dirty="0">
                  <a:solidFill>
                    <a:srgbClr val="4A5C66"/>
                  </a:solidFill>
                </a:endParaRPr>
              </a:p>
              <a:p>
                <a:pPr marL="0" indent="0" defTabSz="180000">
                  <a:buNone/>
                </a:pPr>
                <a:r>
                  <a:rPr lang="de-DE" sz="600" dirty="0">
                    <a:solidFill>
                      <a:srgbClr val="4A5C66"/>
                    </a:solidFill>
                  </a:rPr>
                  <a:t>	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wunschqualitaet</a:t>
                </a:r>
                <a:r>
                  <a:rPr lang="de-DE" sz="600" dirty="0">
                    <a:solidFill>
                      <a:srgbClr val="4A5C66"/>
                    </a:solidFill>
                  </a:rPr>
                  <a:t> &lt;- </a:t>
                </a:r>
                <a14:m>
                  <m:oMath xmlns:m="http://schemas.openxmlformats.org/officeDocument/2006/math">
                    <m:r>
                      <a:rPr lang="de-DE" sz="6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de-DE" sz="6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de-DE" sz="600" dirty="0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ℝ</m:t>
                    </m:r>
                  </m:oMath>
                </a14:m>
                <a:endParaRPr lang="de-DE" sz="600" dirty="0">
                  <a:solidFill>
                    <a:srgbClr val="4A5C66"/>
                  </a:solidFill>
                </a:endParaRPr>
              </a:p>
              <a:p>
                <a:pPr marL="0" indent="0" defTabSz="180000">
                  <a:buNone/>
                </a:pPr>
                <a:r>
                  <a:rPr lang="de-DE" sz="600" dirty="0">
                    <a:solidFill>
                      <a:srgbClr val="4A5C66"/>
                    </a:solidFill>
                  </a:rPr>
                  <a:t>	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individuengroesse</a:t>
                </a:r>
                <a:r>
                  <a:rPr lang="de-DE" sz="600" dirty="0">
                    <a:solidFill>
                      <a:srgbClr val="4A5C66"/>
                    </a:solidFill>
                  </a:rPr>
                  <a:t> &lt;-</a:t>
                </a:r>
                <a14:m>
                  <m:oMath xmlns:m="http://schemas.openxmlformats.org/officeDocument/2006/math">
                    <m:r>
                      <a:rPr lang="de-DE" sz="600" b="0" i="0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6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de-DE" sz="600" i="1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de-DE" sz="600" dirty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ℕ</m:t>
                    </m:r>
                  </m:oMath>
                </a14:m>
                <a:endParaRPr lang="de-DE" sz="600" dirty="0">
                  <a:solidFill>
                    <a:srgbClr val="4A5C66"/>
                  </a:solidFill>
                </a:endParaRPr>
              </a:p>
              <a:p>
                <a:pPr marL="0" indent="0" defTabSz="180000">
                  <a:buNone/>
                </a:pPr>
                <a:r>
                  <a:rPr lang="de-DE" sz="600" dirty="0">
                    <a:solidFill>
                      <a:srgbClr val="4A5C66"/>
                    </a:solidFill>
                  </a:rPr>
                  <a:t>	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population</a:t>
                </a:r>
                <a:r>
                  <a:rPr lang="de-DE" sz="600" dirty="0">
                    <a:solidFill>
                      <a:srgbClr val="4A5C66"/>
                    </a:solidFill>
                  </a:rPr>
                  <a:t> &lt;- 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baue_population</a:t>
                </a:r>
                <a:r>
                  <a:rPr lang="de-DE" sz="600" dirty="0">
                    <a:solidFill>
                      <a:srgbClr val="4A5C66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de-DE" sz="6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de-DE" sz="600" dirty="0">
                    <a:solidFill>
                      <a:srgbClr val="4A5C66"/>
                    </a:solidFill>
                  </a:rPr>
                  <a:t>, 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individuengroesse</a:t>
                </a:r>
                <a:r>
                  <a:rPr lang="de-DE" sz="600" dirty="0">
                    <a:solidFill>
                      <a:srgbClr val="4A5C66"/>
                    </a:solidFill>
                  </a:rPr>
                  <a:t>)</a:t>
                </a:r>
              </a:p>
              <a:p>
                <a:pPr marL="0" indent="0" defTabSz="180000">
                  <a:buNone/>
                </a:pPr>
                <a:r>
                  <a:rPr lang="de-DE" sz="600" dirty="0"/>
                  <a:t>	</a:t>
                </a:r>
                <a:r>
                  <a:rPr lang="de-DE" sz="600" dirty="0">
                    <a:solidFill>
                      <a:srgbClr val="0070C0"/>
                    </a:solidFill>
                  </a:rPr>
                  <a:t>gruppengroesse &lt;- </a:t>
                </a:r>
                <a14:m>
                  <m:oMath xmlns:m="http://schemas.openxmlformats.org/officeDocument/2006/math">
                    <m:r>
                      <a:rPr lang="de-DE" sz="6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sz="6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br>
                  <a:rPr lang="de-DE" sz="600" dirty="0">
                    <a:solidFill>
                      <a:srgbClr val="4A5C66"/>
                    </a:solidFill>
                  </a:rPr>
                </a:br>
                <a:r>
                  <a:rPr lang="de-DE" sz="600" dirty="0">
                    <a:solidFill>
                      <a:srgbClr val="4A5C66"/>
                    </a:solidFill>
                  </a:rPr>
                  <a:t>	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while</a:t>
                </a:r>
                <a:r>
                  <a:rPr lang="de-DE" sz="600" dirty="0">
                    <a:solidFill>
                      <a:srgbClr val="4A5C66"/>
                    </a:solidFill>
                  </a:rPr>
                  <a:t> 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qualitaet</a:t>
                </a:r>
                <a:r>
                  <a:rPr lang="de-DE" sz="600" dirty="0">
                    <a:solidFill>
                      <a:srgbClr val="4A5C66"/>
                    </a:solidFill>
                  </a:rPr>
                  <a:t>(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population</a:t>
                </a:r>
                <a:r>
                  <a:rPr lang="de-DE" sz="600" dirty="0">
                    <a:solidFill>
                      <a:srgbClr val="4A5C66"/>
                    </a:solidFill>
                  </a:rPr>
                  <a:t>) &lt; 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wunschqualitaet</a:t>
                </a:r>
                <a:r>
                  <a:rPr lang="de-DE" sz="600" dirty="0">
                    <a:solidFill>
                      <a:srgbClr val="4A5C66"/>
                    </a:solidFill>
                  </a:rPr>
                  <a:t> and 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generationszaehler</a:t>
                </a:r>
                <a:r>
                  <a:rPr lang="de-DE" sz="600" dirty="0">
                    <a:solidFill>
                      <a:srgbClr val="4A5C66"/>
                    </a:solidFill>
                  </a:rPr>
                  <a:t> &lt; 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iterationslimit</a:t>
                </a:r>
                <a:endParaRPr lang="de-DE" sz="600" dirty="0">
                  <a:solidFill>
                    <a:srgbClr val="4A5C66"/>
                  </a:solidFill>
                </a:endParaRPr>
              </a:p>
              <a:p>
                <a:pPr marL="0" indent="0" defTabSz="180000">
                  <a:buNone/>
                </a:pPr>
                <a:r>
                  <a:rPr lang="de-DE" sz="600" dirty="0">
                    <a:solidFill>
                      <a:srgbClr val="4A5C66"/>
                    </a:solidFill>
                  </a:rPr>
                  <a:t>		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generationszaehler</a:t>
                </a:r>
                <a:r>
                  <a:rPr lang="de-DE" sz="600" dirty="0">
                    <a:solidFill>
                      <a:srgbClr val="4A5C66"/>
                    </a:solidFill>
                  </a:rPr>
                  <a:t> &lt;- 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generationszaehler</a:t>
                </a:r>
                <a:r>
                  <a:rPr lang="de-DE" sz="600" dirty="0">
                    <a:solidFill>
                      <a:srgbClr val="4A5C66"/>
                    </a:solidFill>
                  </a:rPr>
                  <a:t> + 1</a:t>
                </a:r>
              </a:p>
              <a:p>
                <a:pPr marL="0" indent="0" defTabSz="180000">
                  <a:buNone/>
                </a:pPr>
                <a:r>
                  <a:rPr lang="de-DE" sz="600" dirty="0">
                    <a:solidFill>
                      <a:srgbClr val="4A5C66"/>
                    </a:solidFill>
                  </a:rPr>
                  <a:t>		</a:t>
                </a:r>
                <a:r>
                  <a:rPr lang="de-DE" sz="600" dirty="0" err="1">
                    <a:solidFill>
                      <a:srgbClr val="0070C0"/>
                    </a:solidFill>
                  </a:rPr>
                  <a:t>eltern_gruppen</a:t>
                </a:r>
                <a:r>
                  <a:rPr lang="de-DE" sz="600" dirty="0">
                    <a:solidFill>
                      <a:srgbClr val="0070C0"/>
                    </a:solidFill>
                  </a:rPr>
                  <a:t> &lt;- </a:t>
                </a:r>
                <a:r>
                  <a:rPr lang="de-DE" sz="600" dirty="0" err="1">
                    <a:solidFill>
                      <a:srgbClr val="0070C0"/>
                    </a:solidFill>
                  </a:rPr>
                  <a:t>gruppenSelektion</a:t>
                </a:r>
                <a:r>
                  <a:rPr lang="de-DE" sz="600" dirty="0">
                    <a:solidFill>
                      <a:srgbClr val="0070C0"/>
                    </a:solidFill>
                  </a:rPr>
                  <a:t>(</a:t>
                </a:r>
                <a:r>
                  <a:rPr lang="de-DE" sz="600" dirty="0" err="1">
                    <a:solidFill>
                      <a:srgbClr val="0070C0"/>
                    </a:solidFill>
                  </a:rPr>
                  <a:t>population</a:t>
                </a:r>
                <a:r>
                  <a:rPr lang="de-DE" sz="600" dirty="0">
                    <a:solidFill>
                      <a:srgbClr val="0070C0"/>
                    </a:solidFill>
                  </a:rPr>
                  <a:t>, </a:t>
                </a:r>
                <a:r>
                  <a:rPr lang="de-DE" sz="600" dirty="0" err="1">
                    <a:solidFill>
                      <a:srgbClr val="0070C0"/>
                    </a:solidFill>
                  </a:rPr>
                  <a:t>anzahl_kinder</a:t>
                </a:r>
                <a:r>
                  <a:rPr lang="de-DE" sz="600" dirty="0">
                    <a:solidFill>
                      <a:srgbClr val="0070C0"/>
                    </a:solidFill>
                  </a:rPr>
                  <a:t>, </a:t>
                </a:r>
                <a:r>
                  <a:rPr lang="de-DE" sz="600" dirty="0" err="1">
                    <a:solidFill>
                      <a:srgbClr val="0070C0"/>
                    </a:solidFill>
                  </a:rPr>
                  <a:t>gruppengroesse</a:t>
                </a:r>
                <a:r>
                  <a:rPr lang="de-DE" sz="600" dirty="0">
                    <a:solidFill>
                      <a:srgbClr val="0070C0"/>
                    </a:solidFill>
                  </a:rPr>
                  <a:t>)</a:t>
                </a:r>
              </a:p>
              <a:p>
                <a:pPr marL="0" indent="0" defTabSz="180000">
                  <a:buNone/>
                </a:pPr>
                <a:r>
                  <a:rPr lang="de-DE" sz="600" dirty="0">
                    <a:solidFill>
                      <a:srgbClr val="4A5C66"/>
                    </a:solidFill>
                  </a:rPr>
                  <a:t>		</a:t>
                </a:r>
                <a:r>
                  <a:rPr lang="de-DE" sz="600" dirty="0" err="1">
                    <a:solidFill>
                      <a:srgbClr val="0070C0"/>
                    </a:solidFill>
                  </a:rPr>
                  <a:t>kinder</a:t>
                </a:r>
                <a:r>
                  <a:rPr lang="de-DE" sz="600" dirty="0">
                    <a:solidFill>
                      <a:srgbClr val="0070C0"/>
                    </a:solidFill>
                  </a:rPr>
                  <a:t> &lt;- </a:t>
                </a:r>
                <a:r>
                  <a:rPr lang="de-DE" sz="600" dirty="0" err="1">
                    <a:solidFill>
                      <a:srgbClr val="0070C0"/>
                    </a:solidFill>
                  </a:rPr>
                  <a:t>rekombination</a:t>
                </a:r>
                <a:r>
                  <a:rPr lang="de-DE" sz="600" dirty="0">
                    <a:solidFill>
                      <a:srgbClr val="0070C0"/>
                    </a:solidFill>
                  </a:rPr>
                  <a:t>(</a:t>
                </a:r>
                <a:r>
                  <a:rPr lang="de-DE" sz="600" dirty="0" err="1">
                    <a:solidFill>
                      <a:srgbClr val="0070C0"/>
                    </a:solidFill>
                  </a:rPr>
                  <a:t>eltern_gruppen</a:t>
                </a:r>
                <a:r>
                  <a:rPr lang="de-DE" sz="600" dirty="0">
                    <a:solidFill>
                      <a:srgbClr val="0070C0"/>
                    </a:solidFill>
                  </a:rPr>
                  <a:t>, </a:t>
                </a:r>
                <a:r>
                  <a:rPr lang="de-DE" sz="600" dirty="0" err="1">
                    <a:solidFill>
                      <a:srgbClr val="0070C0"/>
                    </a:solidFill>
                  </a:rPr>
                  <a:t>gruppengroesse</a:t>
                </a:r>
                <a:r>
                  <a:rPr lang="de-DE" sz="600" dirty="0">
                    <a:solidFill>
                      <a:srgbClr val="0070C0"/>
                    </a:solidFill>
                  </a:rPr>
                  <a:t>, </a:t>
                </a:r>
                <a:r>
                  <a:rPr lang="de-DE" sz="600" dirty="0" err="1">
                    <a:solidFill>
                      <a:srgbClr val="0070C0"/>
                    </a:solidFill>
                  </a:rPr>
                  <a:t>individuengroesse</a:t>
                </a:r>
                <a:r>
                  <a:rPr lang="de-DE" sz="600" dirty="0">
                    <a:solidFill>
                      <a:srgbClr val="0070C0"/>
                    </a:solidFill>
                  </a:rPr>
                  <a:t>)</a:t>
                </a:r>
              </a:p>
              <a:p>
                <a:pPr marL="0" indent="0" defTabSz="180000">
                  <a:buNone/>
                </a:pPr>
                <a:r>
                  <a:rPr lang="de-DE" sz="600" dirty="0">
                    <a:solidFill>
                      <a:srgbClr val="4A5C66"/>
                    </a:solidFill>
                  </a:rPr>
                  <a:t>		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kinder</a:t>
                </a:r>
                <a:r>
                  <a:rPr lang="de-DE" sz="600" dirty="0">
                    <a:solidFill>
                      <a:srgbClr val="4A5C66"/>
                    </a:solidFill>
                  </a:rPr>
                  <a:t> &lt;- 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mutation</a:t>
                </a:r>
                <a:r>
                  <a:rPr lang="de-DE" sz="600" dirty="0">
                    <a:solidFill>
                      <a:srgbClr val="4A5C66"/>
                    </a:solidFill>
                  </a:rPr>
                  <a:t>(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kinder</a:t>
                </a:r>
                <a:r>
                  <a:rPr lang="de-DE" sz="600" dirty="0">
                    <a:solidFill>
                      <a:srgbClr val="4A5C66"/>
                    </a:solidFill>
                  </a:rPr>
                  <a:t>)</a:t>
                </a:r>
              </a:p>
              <a:p>
                <a:pPr marL="0" indent="0" defTabSz="180000">
                  <a:buNone/>
                </a:pPr>
                <a:r>
                  <a:rPr lang="de-DE" sz="600" dirty="0">
                    <a:solidFill>
                      <a:srgbClr val="4A5C66"/>
                    </a:solidFill>
                  </a:rPr>
                  <a:t>		population &lt;- 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selektion</a:t>
                </a:r>
                <a:r>
                  <a:rPr lang="de-DE" sz="600" dirty="0">
                    <a:solidFill>
                      <a:srgbClr val="4A5C66"/>
                    </a:solidFill>
                  </a:rPr>
                  <a:t>(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kinder</a:t>
                </a:r>
                <a:r>
                  <a:rPr lang="de-DE" sz="600" dirty="0">
                    <a:solidFill>
                      <a:srgbClr val="4A5C66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de-DE" sz="6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de-DE" sz="600" dirty="0">
                    <a:solidFill>
                      <a:srgbClr val="4A5C66"/>
                    </a:solidFill>
                  </a:rPr>
                  <a:t>, 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qualitaet</a:t>
                </a:r>
                <a:r>
                  <a:rPr lang="de-DE" sz="600" dirty="0">
                    <a:solidFill>
                      <a:srgbClr val="4A5C66"/>
                    </a:solidFill>
                  </a:rPr>
                  <a:t>)</a:t>
                </a:r>
              </a:p>
              <a:p>
                <a:pPr marL="0" indent="0" defTabSz="180000">
                  <a:buNone/>
                </a:pPr>
                <a:r>
                  <a:rPr lang="de-DE" sz="600" dirty="0">
                    <a:solidFill>
                      <a:srgbClr val="4A5C66"/>
                    </a:solidFill>
                  </a:rPr>
                  <a:t>	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loesung</a:t>
                </a:r>
                <a:r>
                  <a:rPr lang="de-DE" sz="600" dirty="0">
                    <a:solidFill>
                      <a:srgbClr val="4A5C66"/>
                    </a:solidFill>
                  </a:rPr>
                  <a:t> &lt;- 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bestenSelektion</a:t>
                </a:r>
                <a:r>
                  <a:rPr lang="de-DE" sz="600" dirty="0">
                    <a:solidFill>
                      <a:srgbClr val="4A5C66"/>
                    </a:solidFill>
                  </a:rPr>
                  <a:t>(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population</a:t>
                </a:r>
                <a:r>
                  <a:rPr lang="de-DE" sz="600" dirty="0">
                    <a:solidFill>
                      <a:srgbClr val="4A5C66"/>
                    </a:solidFill>
                  </a:rPr>
                  <a:t>)</a:t>
                </a:r>
              </a:p>
              <a:p>
                <a:pPr marL="0" indent="0" defTabSz="180000">
                  <a:buNone/>
                </a:pPr>
                <a:endParaRPr lang="de-DE" sz="200" dirty="0"/>
              </a:p>
            </p:txBody>
          </p:sp>
        </mc:Choice>
        <mc:Fallback>
          <p:sp>
            <p:nvSpPr>
              <p:cNvPr id="4" name="Textplatzhalter 3">
                <a:extLst>
                  <a:ext uri="{FF2B5EF4-FFF2-40B4-BE49-F238E27FC236}">
                    <a16:creationId xmlns:a16="http://schemas.microsoft.com/office/drawing/2014/main" id="{027ACB38-45C8-49B7-B159-284BE2923EA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xfrm>
                <a:off x="6973078" y="1991593"/>
                <a:ext cx="4685528" cy="4305300"/>
              </a:xfrm>
              <a:blipFill>
                <a:blip r:embed="rId4"/>
                <a:stretch>
                  <a:fillRect b="-85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129784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96" name="Textplatzhalter 3">
                <a:extLst>
                  <a:ext uri="{FF2B5EF4-FFF2-40B4-BE49-F238E27FC236}">
                    <a16:creationId xmlns:a16="http://schemas.microsoft.com/office/drawing/2014/main" id="{197FB923-CD22-43D6-9B23-250E0B768933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334439" y="1990725"/>
                <a:ext cx="11487150" cy="43053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266700" indent="-2667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0BA24"/>
                  </a:buClr>
                  <a:buSzPct val="106000"/>
                  <a:buFont typeface="Wingdings" panose="05000000000000000000" pitchFamily="2" charset="2"/>
                  <a:buChar char="§"/>
                  <a:defRPr kern="1200" baseline="0">
                    <a:solidFill>
                      <a:srgbClr val="4A5C66"/>
                    </a:solidFill>
                    <a:latin typeface="Arial" pitchFamily="34" charset="0"/>
                    <a:ea typeface="MS PGothic" panose="020B0600070205080204" pitchFamily="34" charset="-128"/>
                    <a:cs typeface="Arial" pitchFamily="34" charset="0"/>
                  </a:defRPr>
                </a:lvl1pPr>
                <a:lvl2pPr marL="542925" indent="-276225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0BA24"/>
                  </a:buClr>
                  <a:buSzPct val="90000"/>
                  <a:buFont typeface="Wingdings" panose="05000000000000000000" pitchFamily="2" charset="2"/>
                  <a:buChar char="§"/>
                  <a:defRPr kern="1200">
                    <a:solidFill>
                      <a:srgbClr val="4A5C66"/>
                    </a:solidFill>
                    <a:latin typeface="Arial" pitchFamily="34" charset="0"/>
                    <a:ea typeface="Arial" charset="0"/>
                    <a:cs typeface="Arial" pitchFamily="34" charset="0"/>
                  </a:defRPr>
                </a:lvl2pPr>
                <a:lvl3pPr marL="809625" indent="-2667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0BA24"/>
                  </a:buClr>
                  <a:buSzPct val="80000"/>
                  <a:buFont typeface="Wingdings" panose="05000000000000000000" pitchFamily="2" charset="2"/>
                  <a:buChar char="§"/>
                  <a:defRPr kern="1200">
                    <a:solidFill>
                      <a:srgbClr val="4A5C66"/>
                    </a:solidFill>
                    <a:latin typeface="Arial" pitchFamily="34" charset="0"/>
                    <a:ea typeface="Arial" charset="0"/>
                    <a:cs typeface="Arial" pitchFamily="34" charset="0"/>
                  </a:defRPr>
                </a:lvl3pPr>
                <a:lvl4pPr marL="1076325" indent="-2667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0BA24"/>
                  </a:buClr>
                  <a:buSzPct val="80000"/>
                  <a:buFont typeface="Wingdings" panose="05000000000000000000" pitchFamily="2" charset="2"/>
                  <a:buChar char="§"/>
                  <a:defRPr kern="1200">
                    <a:solidFill>
                      <a:srgbClr val="4A5C66"/>
                    </a:solidFill>
                    <a:latin typeface="Arial" pitchFamily="34" charset="0"/>
                    <a:ea typeface="Arial" charset="0"/>
                    <a:cs typeface="Arial" pitchFamily="34" charset="0"/>
                  </a:defRPr>
                </a:lvl4pPr>
                <a:lvl5pPr marL="1343025" indent="-2667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0BA24"/>
                  </a:buClr>
                  <a:buSzPct val="80000"/>
                  <a:buFont typeface="Wingdings" panose="05000000000000000000" pitchFamily="2" charset="2"/>
                  <a:buChar char="§"/>
                  <a:defRPr kern="1200">
                    <a:solidFill>
                      <a:srgbClr val="4A5C66"/>
                    </a:solidFill>
                    <a:latin typeface="Arial" pitchFamily="34" charset="0"/>
                    <a:ea typeface="Arial" charset="0"/>
                    <a:cs typeface="Arial" pitchFamily="34" charset="0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de-DE" sz="1800" dirty="0"/>
                  <a:t>Test, wow es klappt</a:t>
                </a:r>
              </a:p>
              <a:p>
                <a14:m>
                  <m:oMath xmlns:m="http://schemas.openxmlformats.org/officeDocument/2006/math">
                    <m:r>
                      <a:rPr lang="de-DE" sz="1800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sz="1800" b="0" i="1" dirty="0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de-DE" sz="1800" i="1" dirty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de-DE" sz="1800" dirty="0"/>
              </a:p>
            </p:txBody>
          </p:sp>
        </mc:Choice>
        <mc:Fallback xmlns="">
          <p:sp>
            <p:nvSpPr>
              <p:cNvPr id="396" name="Textplatzhalter 3">
                <a:extLst>
                  <a:ext uri="{FF2B5EF4-FFF2-40B4-BE49-F238E27FC236}">
                    <a16:creationId xmlns:a16="http://schemas.microsoft.com/office/drawing/2014/main" id="{197FB923-CD22-43D6-9B23-250E0B7689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34439" y="1990725"/>
                <a:ext cx="11487150" cy="4305300"/>
              </a:xfrm>
              <a:prstGeom prst="rect">
                <a:avLst/>
              </a:prstGeom>
              <a:blipFill>
                <a:blip r:embed="rId2"/>
                <a:stretch>
                  <a:fillRect l="-425" t="-850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el 2">
                <a:extLst>
                  <a:ext uri="{FF2B5EF4-FFF2-40B4-BE49-F238E27FC236}">
                    <a16:creationId xmlns:a16="http://schemas.microsoft.com/office/drawing/2014/main" id="{35997702-CF95-4A86-956F-9AE51732A0B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de-DE" dirty="0"/>
                  <a:t>(</a:t>
                </a:r>
                <a14:m>
                  <m:oMath xmlns:m="http://schemas.openxmlformats.org/officeDocument/2006/math">
                    <m:r>
                      <a:rPr lang="de-DE" b="1" i="0" smtClean="0">
                        <a:latin typeface="Cambria Math" panose="02040503050406030204" pitchFamily="18" charset="0"/>
                      </a:rPr>
                      <m:t>𝛍</m:t>
                    </m:r>
                    <m:r>
                      <a:rPr lang="de-DE">
                        <a:latin typeface="Cambria Math" panose="02040503050406030204" pitchFamily="18" charset="0"/>
                      </a:rPr>
                      <m:t>/</m:t>
                    </m:r>
                    <m:r>
                      <a:rPr lang="de-DE">
                        <a:latin typeface="Cambria Math" panose="02040503050406030204" pitchFamily="18" charset="0"/>
                      </a:rPr>
                      <m:t>𝐩</m:t>
                    </m:r>
                    <m:r>
                      <a:rPr lang="de-DE">
                        <a:latin typeface="Cambria Math" panose="02040503050406030204" pitchFamily="18" charset="0"/>
                      </a:rPr>
                      <m:t> # </m:t>
                    </m:r>
                    <m:r>
                      <a:rPr lang="de-DE" b="1" i="0" dirty="0" smtClean="0">
                        <a:latin typeface="Cambria Math" panose="02040503050406030204" pitchFamily="18" charset="0"/>
                      </a:rPr>
                      <m:t>𝛔</m:t>
                    </m:r>
                  </m:oMath>
                </a14:m>
                <a:r>
                  <a:rPr lang="de-DE" dirty="0"/>
                  <a:t>)-ES</a:t>
                </a:r>
              </a:p>
            </p:txBody>
          </p:sp>
        </mc:Choice>
        <mc:Fallback xmlns="">
          <p:sp>
            <p:nvSpPr>
              <p:cNvPr id="3" name="Titel 2">
                <a:extLst>
                  <a:ext uri="{FF2B5EF4-FFF2-40B4-BE49-F238E27FC236}">
                    <a16:creationId xmlns:a16="http://schemas.microsoft.com/office/drawing/2014/main" id="{35997702-CF95-4A86-956F-9AE51732A0B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861" t="-7447" b="-531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platzhalter 3">
                <a:extLst>
                  <a:ext uri="{FF2B5EF4-FFF2-40B4-BE49-F238E27FC236}">
                    <a16:creationId xmlns:a16="http://schemas.microsoft.com/office/drawing/2014/main" id="{027ACB38-45C8-49B7-B159-284BE2923EA6}"/>
                  </a:ext>
                </a:extLst>
              </p:cNvPr>
              <p:cNvSpPr>
                <a:spLocks noGrp="1"/>
              </p:cNvSpPr>
              <p:nvPr>
                <p:ph type="body" sz="quarter" idx="11"/>
              </p:nvPr>
            </p:nvSpPr>
            <p:spPr>
              <a:xfrm>
                <a:off x="6973078" y="1991593"/>
                <a:ext cx="4685528" cy="4305300"/>
              </a:xfrm>
            </p:spPr>
            <p:txBody>
              <a:bodyPr/>
              <a:lstStyle/>
              <a:p>
                <a:pPr marL="0" indent="0" defTabSz="180000">
                  <a:buNone/>
                </a:pPr>
                <a:r>
                  <a:rPr lang="de-DE" sz="600" dirty="0">
                    <a:solidFill>
                      <a:srgbClr val="0070C0"/>
                    </a:solidFill>
                  </a:rPr>
                  <a:t>algorithm </a:t>
                </a:r>
                <a:r>
                  <a:rPr lang="de-DE" sz="600" dirty="0" err="1">
                    <a:solidFill>
                      <a:srgbClr val="0070C0"/>
                    </a:solidFill>
                  </a:rPr>
                  <a:t>rekombination</a:t>
                </a:r>
                <a:r>
                  <a:rPr lang="de-DE" sz="600" dirty="0">
                    <a:solidFill>
                      <a:srgbClr val="0070C0"/>
                    </a:solidFill>
                  </a:rPr>
                  <a:t>(gruppen[1,...,</a:t>
                </a:r>
                <a14:m>
                  <m:oMath xmlns:m="http://schemas.openxmlformats.org/officeDocument/2006/math">
                    <m:r>
                      <a:rPr lang="de-DE" sz="6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de-DE" sz="600" dirty="0">
                    <a:solidFill>
                      <a:srgbClr val="0070C0"/>
                    </a:solidFill>
                  </a:rPr>
                  <a:t>], p, n)</a:t>
                </a:r>
              </a:p>
              <a:p>
                <a:pPr marL="0" indent="0" defTabSz="180000">
                  <a:buNone/>
                </a:pPr>
                <a:r>
                  <a:rPr lang="de-DE" sz="600" dirty="0"/>
                  <a:t>	individuen &lt;- []</a:t>
                </a:r>
              </a:p>
              <a:p>
                <a:pPr marL="0" indent="0" defTabSz="180000">
                  <a:buNone/>
                </a:pPr>
                <a:r>
                  <a:rPr lang="de-DE" sz="600" dirty="0"/>
                  <a:t>	</a:t>
                </a:r>
                <a:r>
                  <a:rPr lang="de-DE" sz="600" dirty="0" err="1"/>
                  <a:t>for</a:t>
                </a:r>
                <a:r>
                  <a:rPr lang="de-DE" sz="600" dirty="0"/>
                  <a:t> i &lt;- 1...</a:t>
                </a:r>
                <a:r>
                  <a:rPr lang="de-DE" sz="600" b="0" dirty="0">
                    <a:solidFill>
                      <a:srgbClr val="4A5C66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de-DE" sz="6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endParaRPr lang="de-DE" sz="600" b="0" dirty="0">
                  <a:solidFill>
                    <a:srgbClr val="4A5C66"/>
                  </a:solidFill>
                </a:endParaRPr>
              </a:p>
              <a:p>
                <a:pPr marL="0" indent="0" defTabSz="180000">
                  <a:buNone/>
                </a:pPr>
                <a:r>
                  <a:rPr lang="de-DE" sz="600" dirty="0"/>
                  <a:t>		individuum &lt;- []</a:t>
                </a:r>
              </a:p>
              <a:p>
                <a:pPr marL="0" indent="0" defTabSz="180000">
                  <a:buNone/>
                </a:pPr>
                <a:r>
                  <a:rPr lang="de-DE" sz="600" dirty="0"/>
                  <a:t>		</a:t>
                </a:r>
                <a:r>
                  <a:rPr lang="de-DE" sz="600" dirty="0" err="1"/>
                  <a:t>gruppenindividuen</a:t>
                </a:r>
                <a:r>
                  <a:rPr lang="de-DE" sz="600" dirty="0"/>
                  <a:t> &lt;- gruppen[i]</a:t>
                </a:r>
              </a:p>
              <a:p>
                <a:pPr marL="0" indent="0" defTabSz="180000">
                  <a:buNone/>
                </a:pPr>
                <a:r>
                  <a:rPr lang="de-DE" sz="600" dirty="0"/>
                  <a:t>		</a:t>
                </a:r>
                <a:r>
                  <a:rPr lang="de-DE" sz="600" dirty="0" err="1"/>
                  <a:t>for</a:t>
                </a:r>
                <a:r>
                  <a:rPr lang="de-DE" sz="600" dirty="0"/>
                  <a:t> j &lt;- 1...n</a:t>
                </a:r>
              </a:p>
              <a:p>
                <a:pPr marL="0" indent="0" defTabSz="180000">
                  <a:buNone/>
                </a:pPr>
                <a:r>
                  <a:rPr lang="de-DE" sz="600" dirty="0"/>
                  <a:t>			</a:t>
                </a:r>
                <a:r>
                  <a:rPr lang="de-DE" sz="600" dirty="0" err="1"/>
                  <a:t>value</a:t>
                </a:r>
                <a:r>
                  <a:rPr lang="de-DE" sz="600" dirty="0"/>
                  <a:t> &lt;- 0</a:t>
                </a:r>
              </a:p>
              <a:p>
                <a:pPr marL="0" indent="0" defTabSz="180000">
                  <a:buNone/>
                </a:pPr>
                <a:r>
                  <a:rPr lang="de-DE" sz="600" dirty="0"/>
                  <a:t>			</a:t>
                </a:r>
                <a:r>
                  <a:rPr lang="de-DE" sz="600" dirty="0" err="1"/>
                  <a:t>for</a:t>
                </a:r>
                <a:r>
                  <a:rPr lang="de-DE" sz="600" dirty="0"/>
                  <a:t> k &lt;- 1...p</a:t>
                </a:r>
              </a:p>
              <a:p>
                <a:pPr marL="0" indent="0" defTabSz="180000">
                  <a:buNone/>
                </a:pPr>
                <a:r>
                  <a:rPr lang="de-DE" sz="600" dirty="0"/>
                  <a:t>				</a:t>
                </a:r>
                <a:r>
                  <a:rPr lang="de-DE" sz="600" dirty="0" err="1"/>
                  <a:t>gruppenindividuum</a:t>
                </a:r>
                <a:r>
                  <a:rPr lang="de-DE" sz="600" dirty="0"/>
                  <a:t> &lt;- </a:t>
                </a:r>
                <a:r>
                  <a:rPr lang="de-DE" sz="600" dirty="0" err="1"/>
                  <a:t>gruppenindividuien</a:t>
                </a:r>
                <a:r>
                  <a:rPr lang="de-DE" sz="600" dirty="0"/>
                  <a:t>[k]</a:t>
                </a:r>
              </a:p>
              <a:p>
                <a:pPr marL="0" indent="0" defTabSz="180000">
                  <a:buNone/>
                </a:pPr>
                <a:r>
                  <a:rPr lang="de-DE" sz="600" dirty="0"/>
                  <a:t>				</a:t>
                </a:r>
                <a:r>
                  <a:rPr lang="de-DE" sz="600" dirty="0" err="1"/>
                  <a:t>value</a:t>
                </a:r>
                <a:r>
                  <a:rPr lang="de-DE" sz="600" dirty="0"/>
                  <a:t> &lt;- </a:t>
                </a:r>
                <a:r>
                  <a:rPr lang="de-DE" sz="600" dirty="0" err="1"/>
                  <a:t>value</a:t>
                </a:r>
                <a:r>
                  <a:rPr lang="de-DE" sz="600" dirty="0"/>
                  <a:t> + </a:t>
                </a:r>
                <a:r>
                  <a:rPr lang="de-DE" sz="600" dirty="0" err="1"/>
                  <a:t>gruppenindividuum</a:t>
                </a:r>
                <a:r>
                  <a:rPr lang="de-DE" sz="600" dirty="0"/>
                  <a:t>[j]</a:t>
                </a:r>
              </a:p>
              <a:p>
                <a:pPr marL="0" indent="0" defTabSz="180000">
                  <a:buNone/>
                </a:pPr>
                <a:r>
                  <a:rPr lang="de-DE" sz="600" dirty="0"/>
                  <a:t>			</a:t>
                </a:r>
                <a:r>
                  <a:rPr lang="de-DE" sz="600" dirty="0" err="1"/>
                  <a:t>value</a:t>
                </a:r>
                <a:r>
                  <a:rPr lang="de-DE" sz="600" dirty="0"/>
                  <a:t> &lt;- </a:t>
                </a:r>
                <a:r>
                  <a:rPr lang="de-DE" sz="600" dirty="0" err="1"/>
                  <a:t>value</a:t>
                </a:r>
                <a:r>
                  <a:rPr lang="de-DE" sz="600" dirty="0"/>
                  <a:t> / p</a:t>
                </a:r>
              </a:p>
              <a:p>
                <a:pPr marL="0" indent="0" defTabSz="180000">
                  <a:buNone/>
                </a:pPr>
                <a:r>
                  <a:rPr lang="de-DE" sz="600" dirty="0"/>
                  <a:t>			individuum &lt;- individuum + </a:t>
                </a:r>
                <a:r>
                  <a:rPr lang="de-DE" sz="600" dirty="0" err="1"/>
                  <a:t>value</a:t>
                </a:r>
                <a:endParaRPr lang="de-DE" sz="600" dirty="0"/>
              </a:p>
              <a:p>
                <a:pPr marL="0" indent="0" defTabSz="180000">
                  <a:buNone/>
                </a:pPr>
                <a:r>
                  <a:rPr lang="de-DE" sz="600" dirty="0"/>
                  <a:t>		individuen &lt;- individuen + individuum</a:t>
                </a:r>
              </a:p>
              <a:p>
                <a:pPr marL="0" indent="0" defTabSz="180000">
                  <a:buNone/>
                </a:pPr>
                <a:r>
                  <a:rPr lang="de-DE" sz="600" dirty="0"/>
                  <a:t>	</a:t>
                </a:r>
                <a:r>
                  <a:rPr lang="de-DE" sz="600" dirty="0" err="1"/>
                  <a:t>return</a:t>
                </a:r>
                <a:r>
                  <a:rPr lang="de-DE" sz="600" dirty="0"/>
                  <a:t> individuen</a:t>
                </a:r>
              </a:p>
              <a:p>
                <a:pPr marL="0" indent="0" defTabSz="180000">
                  <a:buNone/>
                </a:pPr>
                <a:endParaRPr lang="de-DE" sz="600" dirty="0">
                  <a:solidFill>
                    <a:srgbClr val="00B050"/>
                  </a:solidFill>
                </a:endParaRPr>
              </a:p>
              <a:p>
                <a:pPr marL="0" indent="0" defTabSz="180000">
                  <a:buNone/>
                </a:pPr>
                <a:r>
                  <a:rPr lang="de-DE" sz="600" dirty="0" err="1">
                    <a:solidFill>
                      <a:srgbClr val="00B050"/>
                    </a:solidFill>
                  </a:rPr>
                  <a:t>algorithm</a:t>
                </a:r>
                <a:r>
                  <a:rPr lang="de-DE" sz="600" dirty="0">
                    <a:solidFill>
                      <a:srgbClr val="00B050"/>
                    </a:solidFill>
                  </a:rPr>
                  <a:t> (</a:t>
                </a:r>
                <a14:m>
                  <m:oMath xmlns:m="http://schemas.openxmlformats.org/officeDocument/2006/math">
                    <m:r>
                      <a:rPr lang="de-DE" sz="6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de-DE" sz="6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/</m:t>
                    </m:r>
                    <m:r>
                      <a:rPr lang="de-DE" sz="6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sz="6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 # </m:t>
                    </m:r>
                    <m:r>
                      <a:rPr lang="de-DE" sz="6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de-DE" sz="600" dirty="0">
                    <a:solidFill>
                      <a:srgbClr val="00B050"/>
                    </a:solidFill>
                  </a:rPr>
                  <a:t>)-ES()</a:t>
                </a:r>
              </a:p>
              <a:p>
                <a:pPr marL="0" indent="0" defTabSz="180000">
                  <a:buNone/>
                </a:pPr>
                <a:r>
                  <a:rPr lang="de-DE" sz="600" dirty="0"/>
                  <a:t>	</a:t>
                </a:r>
                <a:r>
                  <a:rPr lang="de-DE" sz="600" dirty="0">
                    <a:solidFill>
                      <a:srgbClr val="4A5C66"/>
                    </a:solidFill>
                  </a:rPr>
                  <a:t>iterationsLimit &lt;- </a:t>
                </a:r>
                <a14:m>
                  <m:oMath xmlns:m="http://schemas.openxmlformats.org/officeDocument/2006/math">
                    <m:r>
                      <a:rPr lang="de-DE" sz="6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de-DE" sz="6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de-DE" sz="600" dirty="0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ℕ</m:t>
                    </m:r>
                  </m:oMath>
                </a14:m>
                <a:endParaRPr lang="de-DE" sz="600" dirty="0">
                  <a:solidFill>
                    <a:srgbClr val="4A5C66"/>
                  </a:solidFill>
                </a:endParaRPr>
              </a:p>
              <a:p>
                <a:pPr marL="0" indent="0" defTabSz="180000">
                  <a:buNone/>
                </a:pPr>
                <a:r>
                  <a:rPr lang="de-DE" sz="600" dirty="0">
                    <a:solidFill>
                      <a:srgbClr val="4A5C66"/>
                    </a:solidFill>
                  </a:rPr>
                  <a:t>	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generationszaehler</a:t>
                </a:r>
                <a:r>
                  <a:rPr lang="de-DE" sz="600" dirty="0">
                    <a:solidFill>
                      <a:srgbClr val="4A5C66"/>
                    </a:solidFill>
                  </a:rPr>
                  <a:t> &lt;- 0</a:t>
                </a:r>
              </a:p>
              <a:p>
                <a:pPr marL="0" indent="0" defTabSz="180000">
                  <a:buNone/>
                </a:pPr>
                <a:r>
                  <a:rPr lang="de-DE" sz="600" dirty="0">
                    <a:solidFill>
                      <a:srgbClr val="4A5C66"/>
                    </a:solidFill>
                  </a:rPr>
                  <a:t>	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anzahl_eltern</a:t>
                </a:r>
                <a:r>
                  <a:rPr lang="de-DE" sz="600" dirty="0">
                    <a:solidFill>
                      <a:srgbClr val="4A5C66"/>
                    </a:solidFill>
                  </a:rPr>
                  <a:t> &lt;- </a:t>
                </a:r>
                <a14:m>
                  <m:oMath xmlns:m="http://schemas.openxmlformats.org/officeDocument/2006/math">
                    <m:r>
                      <a:rPr lang="de-DE" sz="6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de-DE" sz="6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≥1</m:t>
                    </m:r>
                  </m:oMath>
                </a14:m>
                <a:endParaRPr lang="de-DE" sz="600" dirty="0">
                  <a:solidFill>
                    <a:srgbClr val="4A5C66"/>
                  </a:solidFill>
                </a:endParaRPr>
              </a:p>
              <a:p>
                <a:pPr marL="0" indent="0" defTabSz="180000">
                  <a:buNone/>
                </a:pPr>
                <a:r>
                  <a:rPr lang="de-DE" sz="600" dirty="0">
                    <a:solidFill>
                      <a:srgbClr val="4A5C66"/>
                    </a:solidFill>
                  </a:rPr>
                  <a:t>	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anzahl_kinder</a:t>
                </a:r>
                <a:r>
                  <a:rPr lang="de-DE" sz="600" dirty="0">
                    <a:solidFill>
                      <a:srgbClr val="4A5C66"/>
                    </a:solidFill>
                  </a:rPr>
                  <a:t> &lt;- </a:t>
                </a:r>
                <a14:m>
                  <m:oMath xmlns:m="http://schemas.openxmlformats.org/officeDocument/2006/math">
                    <m:r>
                      <a:rPr lang="de-DE" sz="6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r>
                      <a:rPr lang="de-DE" sz="6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de-DE" sz="600" dirty="0">
                    <a:solidFill>
                      <a:srgbClr val="4A5C66"/>
                    </a:solidFill>
                  </a:rPr>
                  <a:t> 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anzahl_eltern</a:t>
                </a:r>
                <a:endParaRPr lang="de-DE" sz="600" dirty="0">
                  <a:solidFill>
                    <a:srgbClr val="4A5C66"/>
                  </a:solidFill>
                </a:endParaRPr>
              </a:p>
              <a:p>
                <a:pPr marL="0" indent="0" defTabSz="180000">
                  <a:buNone/>
                </a:pPr>
                <a:r>
                  <a:rPr lang="de-DE" sz="600" dirty="0">
                    <a:solidFill>
                      <a:srgbClr val="4A5C66"/>
                    </a:solidFill>
                  </a:rPr>
                  <a:t>	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wunschqualitaet</a:t>
                </a:r>
                <a:r>
                  <a:rPr lang="de-DE" sz="600" dirty="0">
                    <a:solidFill>
                      <a:srgbClr val="4A5C66"/>
                    </a:solidFill>
                  </a:rPr>
                  <a:t> &lt;- </a:t>
                </a:r>
                <a14:m>
                  <m:oMath xmlns:m="http://schemas.openxmlformats.org/officeDocument/2006/math">
                    <m:r>
                      <a:rPr lang="de-DE" sz="6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de-DE" sz="6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de-DE" sz="600" dirty="0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ℝ</m:t>
                    </m:r>
                  </m:oMath>
                </a14:m>
                <a:endParaRPr lang="de-DE" sz="600" dirty="0">
                  <a:solidFill>
                    <a:srgbClr val="4A5C66"/>
                  </a:solidFill>
                </a:endParaRPr>
              </a:p>
              <a:p>
                <a:pPr marL="0" indent="0" defTabSz="180000">
                  <a:buNone/>
                </a:pPr>
                <a:r>
                  <a:rPr lang="de-DE" sz="600" dirty="0">
                    <a:solidFill>
                      <a:srgbClr val="4A5C66"/>
                    </a:solidFill>
                  </a:rPr>
                  <a:t>	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individuengroesse</a:t>
                </a:r>
                <a:r>
                  <a:rPr lang="de-DE" sz="600" dirty="0">
                    <a:solidFill>
                      <a:srgbClr val="4A5C66"/>
                    </a:solidFill>
                  </a:rPr>
                  <a:t> &lt;-</a:t>
                </a:r>
                <a14:m>
                  <m:oMath xmlns:m="http://schemas.openxmlformats.org/officeDocument/2006/math">
                    <m:r>
                      <a:rPr lang="de-DE" sz="600" b="0" i="0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6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de-DE" sz="600" i="1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de-DE" sz="600" dirty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ℕ</m:t>
                    </m:r>
                  </m:oMath>
                </a14:m>
                <a:endParaRPr lang="de-DE" sz="600" dirty="0">
                  <a:solidFill>
                    <a:srgbClr val="4A5C66"/>
                  </a:solidFill>
                </a:endParaRPr>
              </a:p>
              <a:p>
                <a:pPr marL="0" indent="0" defTabSz="180000">
                  <a:buNone/>
                </a:pPr>
                <a:r>
                  <a:rPr lang="de-DE" sz="600" dirty="0">
                    <a:solidFill>
                      <a:srgbClr val="4A5C66"/>
                    </a:solidFill>
                  </a:rPr>
                  <a:t>	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population</a:t>
                </a:r>
                <a:r>
                  <a:rPr lang="de-DE" sz="600" dirty="0">
                    <a:solidFill>
                      <a:srgbClr val="4A5C66"/>
                    </a:solidFill>
                  </a:rPr>
                  <a:t> &lt;- 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baue_population</a:t>
                </a:r>
                <a:r>
                  <a:rPr lang="de-DE" sz="600" dirty="0">
                    <a:solidFill>
                      <a:srgbClr val="4A5C66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de-DE" sz="6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de-DE" sz="600" dirty="0">
                    <a:solidFill>
                      <a:srgbClr val="4A5C66"/>
                    </a:solidFill>
                  </a:rPr>
                  <a:t>, 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individuengroesse</a:t>
                </a:r>
                <a:r>
                  <a:rPr lang="de-DE" sz="600" dirty="0">
                    <a:solidFill>
                      <a:srgbClr val="4A5C66"/>
                    </a:solidFill>
                  </a:rPr>
                  <a:t>)</a:t>
                </a:r>
              </a:p>
              <a:p>
                <a:pPr marL="0" indent="0" defTabSz="180000">
                  <a:buNone/>
                </a:pPr>
                <a:r>
                  <a:rPr lang="de-DE" sz="600" dirty="0"/>
                  <a:t>	</a:t>
                </a:r>
                <a:r>
                  <a:rPr lang="de-DE" sz="600" dirty="0">
                    <a:solidFill>
                      <a:srgbClr val="0070C0"/>
                    </a:solidFill>
                  </a:rPr>
                  <a:t>gruppengroesse &lt;- </a:t>
                </a:r>
                <a14:m>
                  <m:oMath xmlns:m="http://schemas.openxmlformats.org/officeDocument/2006/math">
                    <m:r>
                      <a:rPr lang="de-DE" sz="6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sz="6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br>
                  <a:rPr lang="de-DE" sz="600" dirty="0">
                    <a:solidFill>
                      <a:srgbClr val="4A5C66"/>
                    </a:solidFill>
                  </a:rPr>
                </a:br>
                <a:r>
                  <a:rPr lang="de-DE" sz="600" dirty="0">
                    <a:solidFill>
                      <a:srgbClr val="4A5C66"/>
                    </a:solidFill>
                  </a:rPr>
                  <a:t>	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while</a:t>
                </a:r>
                <a:r>
                  <a:rPr lang="de-DE" sz="600" dirty="0">
                    <a:solidFill>
                      <a:srgbClr val="4A5C66"/>
                    </a:solidFill>
                  </a:rPr>
                  <a:t> 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qualitaet</a:t>
                </a:r>
                <a:r>
                  <a:rPr lang="de-DE" sz="600" dirty="0"/>
                  <a:t>(</a:t>
                </a:r>
                <a:r>
                  <a:rPr lang="de-DE" sz="600" dirty="0" err="1"/>
                  <a:t>population</a:t>
                </a:r>
                <a:r>
                  <a:rPr lang="de-DE" sz="600" dirty="0"/>
                  <a:t>) </a:t>
                </a:r>
                <a:r>
                  <a:rPr lang="de-DE" sz="600" dirty="0">
                    <a:solidFill>
                      <a:srgbClr val="4A5C66"/>
                    </a:solidFill>
                  </a:rPr>
                  <a:t>&lt; 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wunschqualitaet</a:t>
                </a:r>
                <a:r>
                  <a:rPr lang="de-DE" sz="600" dirty="0">
                    <a:solidFill>
                      <a:srgbClr val="4A5C66"/>
                    </a:solidFill>
                  </a:rPr>
                  <a:t> and 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generationszaehler</a:t>
                </a:r>
                <a:r>
                  <a:rPr lang="de-DE" sz="600" dirty="0">
                    <a:solidFill>
                      <a:srgbClr val="4A5C66"/>
                    </a:solidFill>
                  </a:rPr>
                  <a:t> &lt; 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iterationslimit</a:t>
                </a:r>
                <a:endParaRPr lang="de-DE" sz="600" dirty="0">
                  <a:solidFill>
                    <a:srgbClr val="4A5C66"/>
                  </a:solidFill>
                </a:endParaRPr>
              </a:p>
              <a:p>
                <a:pPr marL="0" indent="0" defTabSz="180000">
                  <a:buNone/>
                </a:pPr>
                <a:r>
                  <a:rPr lang="de-DE" sz="600" dirty="0">
                    <a:solidFill>
                      <a:srgbClr val="4A5C66"/>
                    </a:solidFill>
                  </a:rPr>
                  <a:t>		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generationszaehler</a:t>
                </a:r>
                <a:r>
                  <a:rPr lang="de-DE" sz="600" dirty="0">
                    <a:solidFill>
                      <a:srgbClr val="4A5C66"/>
                    </a:solidFill>
                  </a:rPr>
                  <a:t> &lt;- 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generationszaehler</a:t>
                </a:r>
                <a:r>
                  <a:rPr lang="de-DE" sz="600" dirty="0">
                    <a:solidFill>
                      <a:srgbClr val="4A5C66"/>
                    </a:solidFill>
                  </a:rPr>
                  <a:t> + 1</a:t>
                </a:r>
              </a:p>
              <a:p>
                <a:pPr marL="0" indent="0" defTabSz="180000">
                  <a:buNone/>
                </a:pPr>
                <a:r>
                  <a:rPr lang="de-DE" sz="600" dirty="0">
                    <a:solidFill>
                      <a:srgbClr val="4A5C66"/>
                    </a:solidFill>
                  </a:rPr>
                  <a:t>		</a:t>
                </a:r>
                <a:r>
                  <a:rPr lang="de-DE" sz="600" dirty="0" err="1"/>
                  <a:t>eltern_gruppen</a:t>
                </a:r>
                <a:r>
                  <a:rPr lang="de-DE" sz="600" dirty="0"/>
                  <a:t> &lt;- </a:t>
                </a:r>
                <a:r>
                  <a:rPr lang="de-DE" sz="600" dirty="0" err="1"/>
                  <a:t>gruppenSelektion</a:t>
                </a:r>
                <a:r>
                  <a:rPr lang="de-DE" sz="600" dirty="0"/>
                  <a:t>(</a:t>
                </a:r>
                <a:r>
                  <a:rPr lang="de-DE" sz="600" dirty="0" err="1"/>
                  <a:t>population</a:t>
                </a:r>
                <a:r>
                  <a:rPr lang="de-DE" sz="600" dirty="0"/>
                  <a:t>, </a:t>
                </a:r>
                <a:r>
                  <a:rPr lang="de-DE" sz="600" dirty="0" err="1"/>
                  <a:t>anzahl_kinder</a:t>
                </a:r>
                <a:r>
                  <a:rPr lang="de-DE" sz="600" dirty="0"/>
                  <a:t>, </a:t>
                </a:r>
                <a:r>
                  <a:rPr lang="de-DE" sz="600" dirty="0" err="1"/>
                  <a:t>gruppengroesse</a:t>
                </a:r>
                <a:r>
                  <a:rPr lang="de-DE" sz="600" dirty="0"/>
                  <a:t>)</a:t>
                </a:r>
              </a:p>
              <a:p>
                <a:pPr marL="0" indent="0" defTabSz="180000">
                  <a:buNone/>
                </a:pPr>
                <a:r>
                  <a:rPr lang="de-DE" sz="600" dirty="0">
                    <a:solidFill>
                      <a:srgbClr val="4A5C66"/>
                    </a:solidFill>
                  </a:rPr>
                  <a:t>		</a:t>
                </a:r>
                <a:r>
                  <a:rPr lang="de-DE" sz="600" dirty="0" err="1">
                    <a:solidFill>
                      <a:srgbClr val="0070C0"/>
                    </a:solidFill>
                  </a:rPr>
                  <a:t>kinder</a:t>
                </a:r>
                <a:r>
                  <a:rPr lang="de-DE" sz="600" dirty="0">
                    <a:solidFill>
                      <a:srgbClr val="0070C0"/>
                    </a:solidFill>
                  </a:rPr>
                  <a:t> &lt;- </a:t>
                </a:r>
                <a:r>
                  <a:rPr lang="de-DE" sz="600" dirty="0" err="1">
                    <a:solidFill>
                      <a:srgbClr val="0070C0"/>
                    </a:solidFill>
                  </a:rPr>
                  <a:t>rekombination</a:t>
                </a:r>
                <a:r>
                  <a:rPr lang="de-DE" sz="600" dirty="0">
                    <a:solidFill>
                      <a:srgbClr val="0070C0"/>
                    </a:solidFill>
                  </a:rPr>
                  <a:t>(</a:t>
                </a:r>
                <a:r>
                  <a:rPr lang="de-DE" sz="600" dirty="0" err="1">
                    <a:solidFill>
                      <a:srgbClr val="0070C0"/>
                    </a:solidFill>
                  </a:rPr>
                  <a:t>eltern_gruppen</a:t>
                </a:r>
                <a:r>
                  <a:rPr lang="de-DE" sz="600" dirty="0">
                    <a:solidFill>
                      <a:srgbClr val="0070C0"/>
                    </a:solidFill>
                  </a:rPr>
                  <a:t>, </a:t>
                </a:r>
                <a:r>
                  <a:rPr lang="de-DE" sz="600" dirty="0" err="1">
                    <a:solidFill>
                      <a:srgbClr val="0070C0"/>
                    </a:solidFill>
                  </a:rPr>
                  <a:t>gruppengroesse</a:t>
                </a:r>
                <a:r>
                  <a:rPr lang="de-DE" sz="600" dirty="0">
                    <a:solidFill>
                      <a:srgbClr val="0070C0"/>
                    </a:solidFill>
                  </a:rPr>
                  <a:t>, </a:t>
                </a:r>
                <a:r>
                  <a:rPr lang="de-DE" sz="600" dirty="0" err="1">
                    <a:solidFill>
                      <a:srgbClr val="0070C0"/>
                    </a:solidFill>
                  </a:rPr>
                  <a:t>individuengroesse</a:t>
                </a:r>
                <a:r>
                  <a:rPr lang="de-DE" sz="600" dirty="0">
                    <a:solidFill>
                      <a:srgbClr val="0070C0"/>
                    </a:solidFill>
                  </a:rPr>
                  <a:t>)</a:t>
                </a:r>
              </a:p>
              <a:p>
                <a:pPr marL="0" indent="0" defTabSz="180000">
                  <a:buNone/>
                </a:pPr>
                <a:r>
                  <a:rPr lang="de-DE" sz="600" dirty="0">
                    <a:solidFill>
                      <a:srgbClr val="4A5C66"/>
                    </a:solidFill>
                  </a:rPr>
                  <a:t>		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kinder</a:t>
                </a:r>
                <a:r>
                  <a:rPr lang="de-DE" sz="600" dirty="0">
                    <a:solidFill>
                      <a:srgbClr val="4A5C66"/>
                    </a:solidFill>
                  </a:rPr>
                  <a:t> &lt;- 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mutation</a:t>
                </a:r>
                <a:r>
                  <a:rPr lang="de-DE" sz="600" dirty="0">
                    <a:solidFill>
                      <a:srgbClr val="4A5C66"/>
                    </a:solidFill>
                  </a:rPr>
                  <a:t>(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kinder</a:t>
                </a:r>
                <a:r>
                  <a:rPr lang="de-DE" sz="600" dirty="0">
                    <a:solidFill>
                      <a:srgbClr val="4A5C66"/>
                    </a:solidFill>
                  </a:rPr>
                  <a:t>)</a:t>
                </a:r>
              </a:p>
              <a:p>
                <a:pPr marL="0" indent="0" defTabSz="180000">
                  <a:buNone/>
                </a:pPr>
                <a:r>
                  <a:rPr lang="de-DE" sz="600" dirty="0">
                    <a:solidFill>
                      <a:srgbClr val="4A5C66"/>
                    </a:solidFill>
                  </a:rPr>
                  <a:t>		population &lt;- 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selektion</a:t>
                </a:r>
                <a:r>
                  <a:rPr lang="de-DE" sz="600" dirty="0">
                    <a:solidFill>
                      <a:srgbClr val="4A5C66"/>
                    </a:solidFill>
                  </a:rPr>
                  <a:t>(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kinder</a:t>
                </a:r>
                <a:r>
                  <a:rPr lang="de-DE" sz="600" dirty="0">
                    <a:solidFill>
                      <a:srgbClr val="4A5C66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de-DE" sz="6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de-DE" sz="600" dirty="0">
                    <a:solidFill>
                      <a:srgbClr val="4A5C66"/>
                    </a:solidFill>
                  </a:rPr>
                  <a:t>, 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qualitaet</a:t>
                </a:r>
                <a:r>
                  <a:rPr lang="de-DE" sz="600" dirty="0">
                    <a:solidFill>
                      <a:srgbClr val="4A5C66"/>
                    </a:solidFill>
                  </a:rPr>
                  <a:t>)</a:t>
                </a:r>
              </a:p>
              <a:p>
                <a:pPr marL="0" indent="0" defTabSz="180000">
                  <a:buNone/>
                </a:pPr>
                <a:r>
                  <a:rPr lang="de-DE" sz="600" dirty="0">
                    <a:solidFill>
                      <a:srgbClr val="4A5C66"/>
                    </a:solidFill>
                  </a:rPr>
                  <a:t>	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loesung</a:t>
                </a:r>
                <a:r>
                  <a:rPr lang="de-DE" sz="600" dirty="0">
                    <a:solidFill>
                      <a:srgbClr val="4A5C66"/>
                    </a:solidFill>
                  </a:rPr>
                  <a:t> &lt;- 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bestenSelektion</a:t>
                </a:r>
                <a:r>
                  <a:rPr lang="de-DE" sz="600" dirty="0">
                    <a:solidFill>
                      <a:srgbClr val="4A5C66"/>
                    </a:solidFill>
                  </a:rPr>
                  <a:t>(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population</a:t>
                </a:r>
                <a:r>
                  <a:rPr lang="de-DE" sz="600" dirty="0">
                    <a:solidFill>
                      <a:srgbClr val="4A5C66"/>
                    </a:solidFill>
                  </a:rPr>
                  <a:t>)</a:t>
                </a:r>
              </a:p>
              <a:p>
                <a:pPr marL="0" indent="0" defTabSz="180000">
                  <a:buNone/>
                </a:pPr>
                <a:endParaRPr lang="de-DE" sz="200" dirty="0"/>
              </a:p>
            </p:txBody>
          </p:sp>
        </mc:Choice>
        <mc:Fallback>
          <p:sp>
            <p:nvSpPr>
              <p:cNvPr id="4" name="Textplatzhalter 3">
                <a:extLst>
                  <a:ext uri="{FF2B5EF4-FFF2-40B4-BE49-F238E27FC236}">
                    <a16:creationId xmlns:a16="http://schemas.microsoft.com/office/drawing/2014/main" id="{027ACB38-45C8-49B7-B159-284BE2923EA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xfrm>
                <a:off x="6973078" y="1991593"/>
                <a:ext cx="4685528" cy="4305300"/>
              </a:xfr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667457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Textplatzhalter 3">
            <a:extLst>
              <a:ext uri="{FF2B5EF4-FFF2-40B4-BE49-F238E27FC236}">
                <a16:creationId xmlns:a16="http://schemas.microsoft.com/office/drawing/2014/main" id="{197FB923-CD22-43D6-9B23-250E0B768933}"/>
              </a:ext>
            </a:extLst>
          </p:cNvPr>
          <p:cNvSpPr txBox="1">
            <a:spLocks/>
          </p:cNvSpPr>
          <p:nvPr/>
        </p:nvSpPr>
        <p:spPr bwMode="auto">
          <a:xfrm>
            <a:off x="352425" y="1991593"/>
            <a:ext cx="11487150" cy="430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66700" indent="-2667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0BA24"/>
              </a:buClr>
              <a:buSzPct val="106000"/>
              <a:buFont typeface="Wingdings" panose="05000000000000000000" pitchFamily="2" charset="2"/>
              <a:buChar char="§"/>
              <a:defRPr kern="1200" baseline="0">
                <a:solidFill>
                  <a:srgbClr val="4A5C66"/>
                </a:solidFill>
                <a:latin typeface="Arial" pitchFamily="34" charset="0"/>
                <a:ea typeface="MS PGothic" panose="020B0600070205080204" pitchFamily="34" charset="-128"/>
                <a:cs typeface="Arial" pitchFamily="34" charset="0"/>
              </a:defRPr>
            </a:lvl1pPr>
            <a:lvl2pPr marL="542925" indent="-2762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0BA24"/>
              </a:buClr>
              <a:buSzPct val="90000"/>
              <a:buFont typeface="Wingdings" panose="05000000000000000000" pitchFamily="2" charset="2"/>
              <a:buChar char="§"/>
              <a:defRPr kern="1200">
                <a:solidFill>
                  <a:srgbClr val="4A5C66"/>
                </a:solidFill>
                <a:latin typeface="Arial" pitchFamily="34" charset="0"/>
                <a:ea typeface="Arial" charset="0"/>
                <a:cs typeface="Arial" pitchFamily="34" charset="0"/>
              </a:defRPr>
            </a:lvl2pPr>
            <a:lvl3pPr marL="809625" indent="-2667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0BA24"/>
              </a:buClr>
              <a:buSzPct val="80000"/>
              <a:buFont typeface="Wingdings" panose="05000000000000000000" pitchFamily="2" charset="2"/>
              <a:buChar char="§"/>
              <a:defRPr kern="1200">
                <a:solidFill>
                  <a:srgbClr val="4A5C66"/>
                </a:solidFill>
                <a:latin typeface="Arial" pitchFamily="34" charset="0"/>
                <a:ea typeface="Arial" charset="0"/>
                <a:cs typeface="Arial" pitchFamily="34" charset="0"/>
              </a:defRPr>
            </a:lvl3pPr>
            <a:lvl4pPr marL="1076325" indent="-2667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0BA24"/>
              </a:buClr>
              <a:buSzPct val="80000"/>
              <a:buFont typeface="Wingdings" panose="05000000000000000000" pitchFamily="2" charset="2"/>
              <a:buChar char="§"/>
              <a:defRPr kern="1200">
                <a:solidFill>
                  <a:srgbClr val="4A5C66"/>
                </a:solidFill>
                <a:latin typeface="Arial" pitchFamily="34" charset="0"/>
                <a:ea typeface="Arial" charset="0"/>
                <a:cs typeface="Arial" pitchFamily="34" charset="0"/>
              </a:defRPr>
            </a:lvl4pPr>
            <a:lvl5pPr marL="1343025" indent="-2667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0BA24"/>
              </a:buClr>
              <a:buSzPct val="80000"/>
              <a:buFont typeface="Wingdings" panose="05000000000000000000" pitchFamily="2" charset="2"/>
              <a:buChar char="§"/>
              <a:defRPr kern="1200">
                <a:solidFill>
                  <a:srgbClr val="4A5C66"/>
                </a:solidFill>
                <a:latin typeface="Arial" pitchFamily="34" charset="0"/>
                <a:ea typeface="Arial" charset="0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800" dirty="0"/>
              <a:t>Test, wow es klappt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35997702-CF95-4A86-956F-9AE51732A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ES mit mehreren Populationen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platzhalter 3">
                <a:extLst>
                  <a:ext uri="{FF2B5EF4-FFF2-40B4-BE49-F238E27FC236}">
                    <a16:creationId xmlns:a16="http://schemas.microsoft.com/office/drawing/2014/main" id="{027ACB38-45C8-49B7-B159-284BE2923EA6}"/>
                  </a:ext>
                </a:extLst>
              </p:cNvPr>
              <p:cNvSpPr>
                <a:spLocks noGrp="1"/>
              </p:cNvSpPr>
              <p:nvPr>
                <p:ph type="body" sz="quarter" idx="11"/>
              </p:nvPr>
            </p:nvSpPr>
            <p:spPr>
              <a:xfrm>
                <a:off x="6973078" y="1991593"/>
                <a:ext cx="4685528" cy="4305300"/>
              </a:xfrm>
            </p:spPr>
            <p:txBody>
              <a:bodyPr/>
              <a:lstStyle/>
              <a:p>
                <a:pPr marL="0" indent="0" defTabSz="180000">
                  <a:buNone/>
                </a:pPr>
                <a:r>
                  <a:rPr lang="de-DE" sz="600" dirty="0">
                    <a:solidFill>
                      <a:srgbClr val="0070C0"/>
                    </a:solidFill>
                  </a:rPr>
                  <a:t>algorithm </a:t>
                </a:r>
                <a:r>
                  <a:rPr lang="de-DE" sz="600" dirty="0" err="1">
                    <a:solidFill>
                      <a:srgbClr val="0070C0"/>
                    </a:solidFill>
                  </a:rPr>
                  <a:t>baue_populationen</a:t>
                </a:r>
                <a:r>
                  <a:rPr lang="de-DE" sz="600" dirty="0">
                    <a:solidFill>
                      <a:srgbClr val="0070C0"/>
                    </a:solidFill>
                  </a:rPr>
                  <a:t>(ps, </a:t>
                </a:r>
                <a14:m>
                  <m:oMath xmlns:m="http://schemas.openxmlformats.org/officeDocument/2006/math">
                    <m:r>
                      <a:rPr lang="de-DE" sz="6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de-DE" sz="600" dirty="0">
                    <a:solidFill>
                      <a:srgbClr val="0070C0"/>
                    </a:solidFill>
                  </a:rPr>
                  <a:t>, n)</a:t>
                </a:r>
              </a:p>
              <a:p>
                <a:pPr marL="0" indent="0" defTabSz="180000">
                  <a:buNone/>
                </a:pPr>
                <a:r>
                  <a:rPr lang="de-DE" sz="600" dirty="0"/>
                  <a:t>	</a:t>
                </a:r>
                <a:r>
                  <a:rPr lang="de-DE" sz="600" dirty="0" err="1"/>
                  <a:t>populationen</a:t>
                </a:r>
                <a:r>
                  <a:rPr lang="de-DE" sz="600" dirty="0"/>
                  <a:t> &lt;- []</a:t>
                </a:r>
              </a:p>
              <a:p>
                <a:pPr marL="0" indent="0" defTabSz="180000">
                  <a:buNone/>
                </a:pPr>
                <a:r>
                  <a:rPr lang="de-DE" sz="600" dirty="0"/>
                  <a:t>	</a:t>
                </a:r>
                <a:r>
                  <a:rPr lang="de-DE" sz="600" dirty="0" err="1"/>
                  <a:t>for</a:t>
                </a:r>
                <a:r>
                  <a:rPr lang="de-DE" sz="600" dirty="0"/>
                  <a:t> i &lt;- 1...ps</a:t>
                </a:r>
              </a:p>
              <a:p>
                <a:pPr marL="0" indent="0" defTabSz="180000">
                  <a:buNone/>
                </a:pPr>
                <a:r>
                  <a:rPr lang="de-DE" sz="600" dirty="0"/>
                  <a:t>		</a:t>
                </a:r>
                <a:r>
                  <a:rPr lang="de-DE" sz="600" dirty="0" err="1"/>
                  <a:t>population</a:t>
                </a:r>
                <a:r>
                  <a:rPr lang="de-DE" sz="600" dirty="0"/>
                  <a:t> &lt;- </a:t>
                </a:r>
                <a:r>
                  <a:rPr lang="de-DE" sz="600" dirty="0" err="1"/>
                  <a:t>baue_population</a:t>
                </a:r>
                <a:r>
                  <a:rPr lang="de-DE" sz="600" dirty="0"/>
                  <a:t>(</a:t>
                </a:r>
                <a14:m>
                  <m:oMath xmlns:m="http://schemas.openxmlformats.org/officeDocument/2006/math">
                    <m:r>
                      <a:rPr lang="de-DE" sz="6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de-DE" sz="600" dirty="0"/>
                  <a:t>, n)	</a:t>
                </a:r>
              </a:p>
              <a:p>
                <a:pPr marL="0" indent="0" defTabSz="180000">
                  <a:buNone/>
                </a:pPr>
                <a:r>
                  <a:rPr lang="de-DE" sz="600" dirty="0"/>
                  <a:t>		</a:t>
                </a:r>
                <a:r>
                  <a:rPr lang="de-DE" sz="600" dirty="0" err="1"/>
                  <a:t>populationen</a:t>
                </a:r>
                <a:r>
                  <a:rPr lang="de-DE" sz="600" dirty="0"/>
                  <a:t> &lt;- </a:t>
                </a:r>
                <a:r>
                  <a:rPr lang="de-DE" sz="600" dirty="0" err="1"/>
                  <a:t>populationen</a:t>
                </a:r>
                <a:r>
                  <a:rPr lang="de-DE" sz="600" dirty="0"/>
                  <a:t> + </a:t>
                </a:r>
                <a:r>
                  <a:rPr lang="de-DE" sz="600" dirty="0" err="1"/>
                  <a:t>population</a:t>
                </a:r>
                <a:endParaRPr lang="de-DE" sz="600" dirty="0"/>
              </a:p>
              <a:p>
                <a:pPr marL="0" indent="0" defTabSz="180000">
                  <a:buNone/>
                </a:pPr>
                <a:r>
                  <a:rPr lang="de-DE" sz="600" dirty="0"/>
                  <a:t>	</a:t>
                </a:r>
                <a:r>
                  <a:rPr lang="de-DE" sz="600" dirty="0" err="1"/>
                  <a:t>return</a:t>
                </a:r>
                <a:r>
                  <a:rPr lang="de-DE" sz="600" dirty="0"/>
                  <a:t> </a:t>
                </a:r>
                <a:r>
                  <a:rPr lang="de-DE" sz="600" dirty="0" err="1"/>
                  <a:t>populationen</a:t>
                </a:r>
                <a:endParaRPr lang="de-DE" sz="600" dirty="0"/>
              </a:p>
              <a:p>
                <a:pPr marL="0" indent="0" defTabSz="180000">
                  <a:buNone/>
                </a:pPr>
                <a:r>
                  <a:rPr lang="de-DE" sz="600" dirty="0"/>
                  <a:t>	</a:t>
                </a:r>
              </a:p>
              <a:p>
                <a:pPr marL="0" indent="0" defTabSz="180000">
                  <a:buNone/>
                </a:pPr>
                <a:r>
                  <a:rPr lang="de-DE" sz="600" dirty="0">
                    <a:solidFill>
                      <a:srgbClr val="0070C0"/>
                    </a:solidFill>
                  </a:rPr>
                  <a:t>algorithm </a:t>
                </a:r>
                <a:r>
                  <a:rPr lang="de-DE" sz="600" dirty="0" err="1">
                    <a:solidFill>
                      <a:srgbClr val="0070C0"/>
                    </a:solidFill>
                  </a:rPr>
                  <a:t>bestenSelektion</a:t>
                </a:r>
                <a:r>
                  <a:rPr lang="de-DE" sz="600" dirty="0">
                    <a:solidFill>
                      <a:srgbClr val="0070C0"/>
                    </a:solidFill>
                  </a:rPr>
                  <a:t>(</a:t>
                </a:r>
                <a:r>
                  <a:rPr lang="de-DE" sz="600" dirty="0" err="1">
                    <a:solidFill>
                      <a:srgbClr val="0070C0"/>
                    </a:solidFill>
                  </a:rPr>
                  <a:t>population</a:t>
                </a:r>
                <a:r>
                  <a:rPr lang="de-DE" sz="600" dirty="0">
                    <a:solidFill>
                      <a:srgbClr val="0070C0"/>
                    </a:solidFill>
                  </a:rPr>
                  <a:t>[1,...,</a:t>
                </a:r>
                <a14:m>
                  <m:oMath xmlns:m="http://schemas.openxmlformats.org/officeDocument/2006/math">
                    <m:r>
                      <a:rPr lang="de-DE" sz="6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de-DE" sz="600" dirty="0">
                    <a:solidFill>
                      <a:srgbClr val="0070C0"/>
                    </a:solidFill>
                  </a:rPr>
                  <a:t>)</a:t>
                </a:r>
              </a:p>
              <a:p>
                <a:pPr marL="0" indent="0" defTabSz="180000">
                  <a:buNone/>
                </a:pPr>
                <a:r>
                  <a:rPr lang="de-DE" sz="600" dirty="0"/>
                  <a:t>	</a:t>
                </a:r>
                <a:r>
                  <a:rPr lang="de-DE" sz="600" dirty="0" err="1"/>
                  <a:t>beste_loesung</a:t>
                </a:r>
                <a:r>
                  <a:rPr lang="de-DE" sz="600" dirty="0"/>
                  <a:t> &lt;- []</a:t>
                </a:r>
              </a:p>
              <a:p>
                <a:pPr marL="0" indent="0" defTabSz="180000">
                  <a:buNone/>
                </a:pPr>
                <a:r>
                  <a:rPr lang="de-DE" sz="600" dirty="0"/>
                  <a:t>	</a:t>
                </a:r>
                <a:r>
                  <a:rPr lang="de-DE" sz="600" dirty="0" err="1"/>
                  <a:t>for</a:t>
                </a:r>
                <a:r>
                  <a:rPr lang="de-DE" sz="600" dirty="0"/>
                  <a:t> i &lt;- 1...</a:t>
                </a:r>
                <a14:m>
                  <m:oMath xmlns:m="http://schemas.openxmlformats.org/officeDocument/2006/math">
                    <m:r>
                      <a:rPr lang="de-DE" sz="6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endParaRPr lang="de-DE" sz="600" dirty="0"/>
              </a:p>
              <a:p>
                <a:pPr marL="0" indent="0" defTabSz="180000">
                  <a:buNone/>
                </a:pPr>
                <a:r>
                  <a:rPr lang="de-DE" sz="600" dirty="0"/>
                  <a:t>		</a:t>
                </a:r>
                <a:r>
                  <a:rPr lang="de-DE" sz="600" dirty="0" err="1"/>
                  <a:t>individuum</a:t>
                </a:r>
                <a:r>
                  <a:rPr lang="de-DE" sz="600" dirty="0"/>
                  <a:t> &lt;- </a:t>
                </a:r>
                <a:r>
                  <a:rPr lang="de-DE" sz="600" dirty="0" err="1"/>
                  <a:t>population</a:t>
                </a:r>
                <a:r>
                  <a:rPr lang="de-DE" sz="600" dirty="0"/>
                  <a:t>[i]</a:t>
                </a:r>
              </a:p>
              <a:p>
                <a:pPr marL="0" indent="0" defTabSz="180000">
                  <a:buNone/>
                </a:pPr>
                <a:r>
                  <a:rPr lang="de-DE" sz="600" dirty="0"/>
                  <a:t>		</a:t>
                </a:r>
                <a:r>
                  <a:rPr lang="de-DE" sz="600" dirty="0" err="1"/>
                  <a:t>if</a:t>
                </a:r>
                <a:r>
                  <a:rPr lang="de-DE" sz="600" dirty="0"/>
                  <a:t> </a:t>
                </a:r>
                <a:r>
                  <a:rPr lang="de-DE" sz="600" dirty="0" err="1"/>
                  <a:t>fitness</a:t>
                </a:r>
                <a:r>
                  <a:rPr lang="de-DE" sz="600" dirty="0"/>
                  <a:t>(</a:t>
                </a:r>
                <a:r>
                  <a:rPr lang="de-DE" sz="600" dirty="0" err="1"/>
                  <a:t>individuum</a:t>
                </a:r>
                <a:r>
                  <a:rPr lang="de-DE" sz="600" dirty="0"/>
                  <a:t>) &gt; </a:t>
                </a:r>
                <a:r>
                  <a:rPr lang="de-DE" sz="600" dirty="0" err="1"/>
                  <a:t>fitness</a:t>
                </a:r>
                <a:r>
                  <a:rPr lang="de-DE" sz="600" dirty="0"/>
                  <a:t>(</a:t>
                </a:r>
                <a:r>
                  <a:rPr lang="de-DE" sz="600" dirty="0" err="1"/>
                  <a:t>beste_loesung</a:t>
                </a:r>
                <a:r>
                  <a:rPr lang="de-DE" sz="600" dirty="0"/>
                  <a:t>)</a:t>
                </a:r>
              </a:p>
              <a:p>
                <a:pPr marL="0" indent="0" defTabSz="180000">
                  <a:buNone/>
                </a:pPr>
                <a:r>
                  <a:rPr lang="de-DE" sz="600" dirty="0"/>
                  <a:t>			</a:t>
                </a:r>
                <a:r>
                  <a:rPr lang="de-DE" sz="600" dirty="0" err="1"/>
                  <a:t>beste_loesung</a:t>
                </a:r>
                <a:r>
                  <a:rPr lang="de-DE" sz="600" dirty="0"/>
                  <a:t> &lt;- </a:t>
                </a:r>
                <a:r>
                  <a:rPr lang="de-DE" sz="600" dirty="0" err="1"/>
                  <a:t>individuum</a:t>
                </a:r>
                <a:endParaRPr lang="de-DE" sz="600" dirty="0"/>
              </a:p>
              <a:p>
                <a:pPr marL="0" indent="0" defTabSz="180000">
                  <a:buNone/>
                </a:pPr>
                <a:r>
                  <a:rPr lang="de-DE" sz="600" dirty="0"/>
                  <a:t>	</a:t>
                </a:r>
                <a:r>
                  <a:rPr lang="de-DE" sz="600" dirty="0" err="1"/>
                  <a:t>return</a:t>
                </a:r>
                <a:r>
                  <a:rPr lang="de-DE" sz="600" dirty="0"/>
                  <a:t> </a:t>
                </a:r>
                <a:r>
                  <a:rPr lang="de-DE" sz="600" dirty="0" err="1"/>
                  <a:t>beste_loesung</a:t>
                </a:r>
                <a:endParaRPr lang="de-DE" sz="600" dirty="0"/>
              </a:p>
              <a:p>
                <a:pPr marL="0" indent="0" defTabSz="180000">
                  <a:buNone/>
                </a:pPr>
                <a:endParaRPr lang="de-DE" sz="600" dirty="0"/>
              </a:p>
              <a:p>
                <a:pPr marL="0" indent="0" defTabSz="180000">
                  <a:buNone/>
                </a:pPr>
                <a:r>
                  <a:rPr lang="de-DE" sz="600" dirty="0" err="1">
                    <a:solidFill>
                      <a:srgbClr val="00B050"/>
                    </a:solidFill>
                  </a:rPr>
                  <a:t>algorithm</a:t>
                </a:r>
                <a:r>
                  <a:rPr lang="de-DE" sz="600" dirty="0">
                    <a:solidFill>
                      <a:srgbClr val="00B050"/>
                    </a:solidFill>
                  </a:rPr>
                  <a:t> Populationen-ES()</a:t>
                </a:r>
              </a:p>
              <a:p>
                <a:pPr marL="0" indent="0" defTabSz="180000">
                  <a:buNone/>
                </a:pPr>
                <a:r>
                  <a:rPr lang="de-DE" sz="600" dirty="0"/>
                  <a:t>	</a:t>
                </a:r>
                <a:r>
                  <a:rPr lang="de-DE" sz="600" dirty="0">
                    <a:solidFill>
                      <a:srgbClr val="4A5C66"/>
                    </a:solidFill>
                  </a:rPr>
                  <a:t>iterationsLimit &lt;- </a:t>
                </a:r>
                <a14:m>
                  <m:oMath xmlns:m="http://schemas.openxmlformats.org/officeDocument/2006/math">
                    <m:r>
                      <a:rPr lang="de-DE" sz="6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de-DE" sz="6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de-DE" sz="600" dirty="0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ℕ</m:t>
                    </m:r>
                  </m:oMath>
                </a14:m>
                <a:endParaRPr lang="de-DE" sz="600" dirty="0">
                  <a:solidFill>
                    <a:srgbClr val="4A5C66"/>
                  </a:solidFill>
                </a:endParaRPr>
              </a:p>
              <a:p>
                <a:pPr marL="0" indent="0" defTabSz="180000">
                  <a:buNone/>
                </a:pPr>
                <a:r>
                  <a:rPr lang="de-DE" sz="600" dirty="0">
                    <a:solidFill>
                      <a:srgbClr val="4A5C66"/>
                    </a:solidFill>
                  </a:rPr>
                  <a:t>	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generationszaehler</a:t>
                </a:r>
                <a:r>
                  <a:rPr lang="de-DE" sz="600" dirty="0">
                    <a:solidFill>
                      <a:srgbClr val="4A5C66"/>
                    </a:solidFill>
                  </a:rPr>
                  <a:t> &lt;- 0</a:t>
                </a:r>
              </a:p>
              <a:p>
                <a:pPr marL="0" indent="0" defTabSz="180000">
                  <a:buNone/>
                </a:pPr>
                <a:r>
                  <a:rPr lang="de-DE" sz="600" dirty="0"/>
                  <a:t>	</a:t>
                </a:r>
                <a:r>
                  <a:rPr lang="de-DE" sz="600" dirty="0">
                    <a:solidFill>
                      <a:srgbClr val="0070C0"/>
                    </a:solidFill>
                  </a:rPr>
                  <a:t>anzahl_populationen &lt;- </a:t>
                </a:r>
                <a14:m>
                  <m:oMath xmlns:m="http://schemas.openxmlformats.org/officeDocument/2006/math">
                    <m:r>
                      <a:rPr lang="de-DE" sz="6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de-DE" sz="6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| </m:t>
                    </m:r>
                    <m:r>
                      <a:rPr lang="de-DE" sz="6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de-DE" sz="6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≥2</m:t>
                    </m:r>
                  </m:oMath>
                </a14:m>
                <a:endParaRPr lang="de-DE" sz="600" dirty="0">
                  <a:solidFill>
                    <a:srgbClr val="0070C0"/>
                  </a:solidFill>
                </a:endParaRPr>
              </a:p>
              <a:p>
                <a:pPr marL="0" indent="0" defTabSz="180000">
                  <a:buNone/>
                </a:pPr>
                <a:r>
                  <a:rPr lang="de-DE" sz="600" dirty="0">
                    <a:solidFill>
                      <a:srgbClr val="4A5C66"/>
                    </a:solidFill>
                  </a:rPr>
                  <a:t>	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anzahl_eltern</a:t>
                </a:r>
                <a:r>
                  <a:rPr lang="de-DE" sz="600" dirty="0">
                    <a:solidFill>
                      <a:srgbClr val="4A5C66"/>
                    </a:solidFill>
                  </a:rPr>
                  <a:t> &lt;- </a:t>
                </a:r>
                <a14:m>
                  <m:oMath xmlns:m="http://schemas.openxmlformats.org/officeDocument/2006/math">
                    <m:r>
                      <a:rPr lang="de-DE" sz="6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de-DE" sz="6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≥1</m:t>
                    </m:r>
                  </m:oMath>
                </a14:m>
                <a:endParaRPr lang="de-DE" sz="600" dirty="0">
                  <a:solidFill>
                    <a:srgbClr val="4A5C66"/>
                  </a:solidFill>
                </a:endParaRPr>
              </a:p>
              <a:p>
                <a:pPr marL="0" indent="0" defTabSz="180000">
                  <a:buNone/>
                </a:pPr>
                <a:r>
                  <a:rPr lang="de-DE" sz="600" dirty="0">
                    <a:solidFill>
                      <a:srgbClr val="4A5C66"/>
                    </a:solidFill>
                  </a:rPr>
                  <a:t>	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anzahl_kinder</a:t>
                </a:r>
                <a:r>
                  <a:rPr lang="de-DE" sz="600" dirty="0">
                    <a:solidFill>
                      <a:srgbClr val="4A5C66"/>
                    </a:solidFill>
                  </a:rPr>
                  <a:t> &lt;- </a:t>
                </a:r>
                <a14:m>
                  <m:oMath xmlns:m="http://schemas.openxmlformats.org/officeDocument/2006/math">
                    <m:r>
                      <a:rPr lang="de-DE" sz="6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r>
                      <a:rPr lang="de-DE" sz="6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de-DE" sz="600" dirty="0">
                    <a:solidFill>
                      <a:srgbClr val="4A5C66"/>
                    </a:solidFill>
                  </a:rPr>
                  <a:t> 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anzahl_eltern</a:t>
                </a:r>
                <a:endParaRPr lang="de-DE" sz="600" dirty="0">
                  <a:solidFill>
                    <a:srgbClr val="4A5C66"/>
                  </a:solidFill>
                </a:endParaRPr>
              </a:p>
              <a:p>
                <a:pPr marL="0" indent="0" defTabSz="180000">
                  <a:buNone/>
                </a:pPr>
                <a:r>
                  <a:rPr lang="de-DE" sz="600" dirty="0">
                    <a:solidFill>
                      <a:srgbClr val="4A5C66"/>
                    </a:solidFill>
                  </a:rPr>
                  <a:t>	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wunschqualitaet</a:t>
                </a:r>
                <a:r>
                  <a:rPr lang="de-DE" sz="600" dirty="0">
                    <a:solidFill>
                      <a:srgbClr val="4A5C66"/>
                    </a:solidFill>
                  </a:rPr>
                  <a:t> &lt;- </a:t>
                </a:r>
                <a14:m>
                  <m:oMath xmlns:m="http://schemas.openxmlformats.org/officeDocument/2006/math">
                    <m:r>
                      <a:rPr lang="de-DE" sz="6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de-DE" sz="6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de-DE" sz="600" dirty="0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ℝ</m:t>
                    </m:r>
                  </m:oMath>
                </a14:m>
                <a:endParaRPr lang="de-DE" sz="600" dirty="0">
                  <a:solidFill>
                    <a:srgbClr val="4A5C66"/>
                  </a:solidFill>
                </a:endParaRPr>
              </a:p>
              <a:p>
                <a:pPr marL="0" indent="0" defTabSz="180000">
                  <a:buNone/>
                </a:pPr>
                <a:r>
                  <a:rPr lang="de-DE" sz="600" dirty="0">
                    <a:solidFill>
                      <a:srgbClr val="4A5C66"/>
                    </a:solidFill>
                  </a:rPr>
                  <a:t>	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individuengroesse</a:t>
                </a:r>
                <a:r>
                  <a:rPr lang="de-DE" sz="600" dirty="0">
                    <a:solidFill>
                      <a:srgbClr val="4A5C66"/>
                    </a:solidFill>
                  </a:rPr>
                  <a:t> &lt;-</a:t>
                </a:r>
                <a14:m>
                  <m:oMath xmlns:m="http://schemas.openxmlformats.org/officeDocument/2006/math">
                    <m:r>
                      <a:rPr lang="de-DE" sz="600" b="0" i="0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6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de-DE" sz="600" i="1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de-DE" sz="600" dirty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ℕ</m:t>
                    </m:r>
                  </m:oMath>
                </a14:m>
                <a:endParaRPr lang="de-DE" sz="600" dirty="0">
                  <a:solidFill>
                    <a:srgbClr val="4A5C66"/>
                  </a:solidFill>
                </a:endParaRPr>
              </a:p>
              <a:p>
                <a:pPr marL="0" indent="0" defTabSz="180000">
                  <a:buNone/>
                </a:pPr>
                <a:r>
                  <a:rPr lang="de-DE" sz="600" dirty="0">
                    <a:solidFill>
                      <a:srgbClr val="4A5C66"/>
                    </a:solidFill>
                  </a:rPr>
                  <a:t>	</a:t>
                </a:r>
                <a:r>
                  <a:rPr lang="de-DE" sz="600" dirty="0" err="1">
                    <a:solidFill>
                      <a:srgbClr val="0070C0"/>
                    </a:solidFill>
                  </a:rPr>
                  <a:t>populationen</a:t>
                </a:r>
                <a:r>
                  <a:rPr lang="de-DE" sz="600" dirty="0">
                    <a:solidFill>
                      <a:srgbClr val="0070C0"/>
                    </a:solidFill>
                  </a:rPr>
                  <a:t> &lt;- </a:t>
                </a:r>
                <a:r>
                  <a:rPr lang="de-DE" sz="600" dirty="0" err="1">
                    <a:solidFill>
                      <a:srgbClr val="0070C0"/>
                    </a:solidFill>
                  </a:rPr>
                  <a:t>baue_populationen</a:t>
                </a:r>
                <a:r>
                  <a:rPr lang="de-DE" sz="600" dirty="0">
                    <a:solidFill>
                      <a:srgbClr val="0070C0"/>
                    </a:solidFill>
                  </a:rPr>
                  <a:t>(</a:t>
                </a:r>
                <a:r>
                  <a:rPr lang="de-DE" sz="600" dirty="0" err="1">
                    <a:solidFill>
                      <a:srgbClr val="0070C0"/>
                    </a:solidFill>
                  </a:rPr>
                  <a:t>anzahl_populationen</a:t>
                </a:r>
                <a:r>
                  <a:rPr lang="de-DE" sz="600" dirty="0">
                    <a:solidFill>
                      <a:srgbClr val="0070C0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de-DE" sz="6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de-DE" sz="600" dirty="0">
                    <a:solidFill>
                      <a:srgbClr val="0070C0"/>
                    </a:solidFill>
                  </a:rPr>
                  <a:t>, </a:t>
                </a:r>
                <a:r>
                  <a:rPr lang="de-DE" sz="600" dirty="0" err="1">
                    <a:solidFill>
                      <a:srgbClr val="0070C0"/>
                    </a:solidFill>
                  </a:rPr>
                  <a:t>individuengroesse</a:t>
                </a:r>
                <a:r>
                  <a:rPr lang="de-DE" sz="600" dirty="0">
                    <a:solidFill>
                      <a:srgbClr val="0070C0"/>
                    </a:solidFill>
                  </a:rPr>
                  <a:t>)</a:t>
                </a:r>
                <a:br>
                  <a:rPr lang="de-DE" sz="600" dirty="0">
                    <a:solidFill>
                      <a:srgbClr val="4A5C66"/>
                    </a:solidFill>
                  </a:rPr>
                </a:br>
                <a:r>
                  <a:rPr lang="de-DE" sz="600" dirty="0">
                    <a:solidFill>
                      <a:srgbClr val="4A5C66"/>
                    </a:solidFill>
                  </a:rPr>
                  <a:t>	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while</a:t>
                </a:r>
                <a:r>
                  <a:rPr lang="de-DE" sz="600" dirty="0">
                    <a:solidFill>
                      <a:srgbClr val="4A5C66"/>
                    </a:solidFill>
                  </a:rPr>
                  <a:t> 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qualitaet</a:t>
                </a:r>
                <a:r>
                  <a:rPr lang="de-DE" sz="600" dirty="0">
                    <a:solidFill>
                      <a:srgbClr val="4A5C66"/>
                    </a:solidFill>
                  </a:rPr>
                  <a:t>(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populationen</a:t>
                </a:r>
                <a:r>
                  <a:rPr lang="de-DE" sz="600" dirty="0">
                    <a:solidFill>
                      <a:srgbClr val="4A5C66"/>
                    </a:solidFill>
                  </a:rPr>
                  <a:t>) &lt; 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wunschqualitaet</a:t>
                </a:r>
                <a:r>
                  <a:rPr lang="de-DE" sz="600" dirty="0">
                    <a:solidFill>
                      <a:srgbClr val="4A5C66"/>
                    </a:solidFill>
                  </a:rPr>
                  <a:t> and 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generationszaehler</a:t>
                </a:r>
                <a:r>
                  <a:rPr lang="de-DE" sz="600" dirty="0">
                    <a:solidFill>
                      <a:srgbClr val="4A5C66"/>
                    </a:solidFill>
                  </a:rPr>
                  <a:t> &lt; </a:t>
                </a:r>
                <a:r>
                  <a:rPr lang="de-DE" sz="600" dirty="0" err="1"/>
                  <a:t>iterationslimit</a:t>
                </a:r>
                <a:endParaRPr lang="de-DE" sz="600" dirty="0"/>
              </a:p>
              <a:p>
                <a:pPr marL="0" indent="0" defTabSz="180000">
                  <a:buNone/>
                </a:pPr>
                <a:r>
                  <a:rPr lang="de-DE" sz="600" dirty="0"/>
                  <a:t>		</a:t>
                </a:r>
                <a:r>
                  <a:rPr lang="de-DE" sz="600" dirty="0" err="1"/>
                  <a:t>generationszaehler</a:t>
                </a:r>
                <a:r>
                  <a:rPr lang="de-DE" sz="600" dirty="0"/>
                  <a:t> &lt;- </a:t>
                </a:r>
                <a:r>
                  <a:rPr lang="de-DE" sz="600" dirty="0" err="1"/>
                  <a:t>generationszaehler</a:t>
                </a:r>
                <a:r>
                  <a:rPr lang="de-DE" sz="600" dirty="0"/>
                  <a:t> + 1</a:t>
                </a:r>
                <a:endParaRPr lang="de-DE" sz="600" dirty="0">
                  <a:solidFill>
                    <a:srgbClr val="4A5C66"/>
                  </a:solidFill>
                </a:endParaRPr>
              </a:p>
              <a:p>
                <a:pPr marL="0" indent="0" defTabSz="180000">
                  <a:buNone/>
                </a:pPr>
                <a:r>
                  <a:rPr lang="de-DE" sz="600" dirty="0"/>
                  <a:t>		</a:t>
                </a:r>
                <a:r>
                  <a:rPr lang="de-DE" sz="600" dirty="0" err="1"/>
                  <a:t>for</a:t>
                </a:r>
                <a:r>
                  <a:rPr lang="de-DE" sz="600" dirty="0"/>
                  <a:t> i &lt;- 1…</a:t>
                </a:r>
                <a:r>
                  <a:rPr lang="de-DE" sz="600" dirty="0" err="1"/>
                  <a:t>anzahl_populationen</a:t>
                </a:r>
                <a:r>
                  <a:rPr lang="de-DE" sz="600" dirty="0"/>
                  <a:t>	</a:t>
                </a:r>
              </a:p>
              <a:p>
                <a:pPr marL="0" indent="0" defTabSz="180000">
                  <a:buNone/>
                </a:pPr>
                <a:r>
                  <a:rPr lang="de-DE" sz="600" dirty="0"/>
                  <a:t>			</a:t>
                </a:r>
                <a:r>
                  <a:rPr lang="de-DE" sz="600" dirty="0" err="1"/>
                  <a:t>population</a:t>
                </a:r>
                <a:r>
                  <a:rPr lang="de-DE" sz="600" dirty="0"/>
                  <a:t> &lt;- </a:t>
                </a:r>
                <a:r>
                  <a:rPr lang="de-DE" sz="600" dirty="0" err="1"/>
                  <a:t>populationen</a:t>
                </a:r>
                <a:r>
                  <a:rPr lang="de-DE" sz="600" dirty="0"/>
                  <a:t>[i]</a:t>
                </a:r>
                <a:endParaRPr lang="de-DE" sz="600" dirty="0">
                  <a:solidFill>
                    <a:srgbClr val="4A5C66"/>
                  </a:solidFill>
                </a:endParaRPr>
              </a:p>
              <a:p>
                <a:pPr marL="0" indent="0" defTabSz="180000">
                  <a:buNone/>
                </a:pPr>
                <a:r>
                  <a:rPr lang="de-DE" sz="600" dirty="0">
                    <a:solidFill>
                      <a:srgbClr val="4A5C66"/>
                    </a:solidFill>
                  </a:rPr>
                  <a:t>			</a:t>
                </a:r>
                <a:r>
                  <a:rPr lang="de-DE" sz="600" dirty="0" err="1"/>
                  <a:t>eltern</a:t>
                </a:r>
                <a:r>
                  <a:rPr lang="de-DE" sz="600" dirty="0"/>
                  <a:t> &lt;- </a:t>
                </a:r>
                <a:r>
                  <a:rPr lang="de-DE" sz="600" dirty="0" err="1"/>
                  <a:t>elternSelektion</a:t>
                </a:r>
                <a:r>
                  <a:rPr lang="de-DE" sz="600" dirty="0"/>
                  <a:t>(</a:t>
                </a:r>
                <a:r>
                  <a:rPr lang="de-DE" sz="600" dirty="0" err="1"/>
                  <a:t>population</a:t>
                </a:r>
                <a:r>
                  <a:rPr lang="de-DE" sz="600" dirty="0"/>
                  <a:t>, </a:t>
                </a:r>
                <a:r>
                  <a:rPr lang="de-DE" sz="600" dirty="0" err="1"/>
                  <a:t>anzahl_kinder</a:t>
                </a:r>
                <a:r>
                  <a:rPr lang="de-DE" sz="600" dirty="0"/>
                  <a:t>)</a:t>
                </a:r>
              </a:p>
              <a:p>
                <a:pPr marL="0" indent="0" defTabSz="180000">
                  <a:buNone/>
                </a:pPr>
                <a:r>
                  <a:rPr lang="de-DE" sz="600" dirty="0">
                    <a:solidFill>
                      <a:srgbClr val="4A5C66"/>
                    </a:solidFill>
                  </a:rPr>
                  <a:t>			</a:t>
                </a:r>
                <a:r>
                  <a:rPr lang="de-DE" sz="600" dirty="0" err="1"/>
                  <a:t>kinder</a:t>
                </a:r>
                <a:r>
                  <a:rPr lang="de-DE" sz="600" dirty="0"/>
                  <a:t> &lt;- </a:t>
                </a:r>
                <a:r>
                  <a:rPr lang="de-DE" sz="600" dirty="0" err="1"/>
                  <a:t>duplikation</a:t>
                </a:r>
                <a:r>
                  <a:rPr lang="de-DE" sz="600" dirty="0"/>
                  <a:t>(</a:t>
                </a:r>
                <a:r>
                  <a:rPr lang="de-DE" sz="600" dirty="0" err="1"/>
                  <a:t>eltern</a:t>
                </a:r>
                <a:r>
                  <a:rPr lang="de-DE" sz="600" dirty="0"/>
                  <a:t>, </a:t>
                </a:r>
                <a:r>
                  <a:rPr lang="de-DE" sz="600" dirty="0" err="1"/>
                  <a:t>individuengroesse</a:t>
                </a:r>
                <a:r>
                  <a:rPr lang="de-DE" sz="600" dirty="0"/>
                  <a:t>)</a:t>
                </a:r>
              </a:p>
              <a:p>
                <a:pPr marL="0" indent="0" defTabSz="180000">
                  <a:buNone/>
                </a:pPr>
                <a:r>
                  <a:rPr lang="de-DE" sz="600" dirty="0">
                    <a:solidFill>
                      <a:srgbClr val="4A5C66"/>
                    </a:solidFill>
                  </a:rPr>
                  <a:t>			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kinder</a:t>
                </a:r>
                <a:r>
                  <a:rPr lang="de-DE" sz="600" dirty="0">
                    <a:solidFill>
                      <a:srgbClr val="4A5C66"/>
                    </a:solidFill>
                  </a:rPr>
                  <a:t> &lt;- 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mutation</a:t>
                </a:r>
                <a:r>
                  <a:rPr lang="de-DE" sz="600" dirty="0">
                    <a:solidFill>
                      <a:srgbClr val="4A5C66"/>
                    </a:solidFill>
                  </a:rPr>
                  <a:t>(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kinder</a:t>
                </a:r>
                <a:r>
                  <a:rPr lang="de-DE" sz="600" dirty="0">
                    <a:solidFill>
                      <a:srgbClr val="4A5C66"/>
                    </a:solidFill>
                  </a:rPr>
                  <a:t>)</a:t>
                </a:r>
              </a:p>
              <a:p>
                <a:pPr marL="0" indent="0" defTabSz="180000">
                  <a:buNone/>
                </a:pPr>
                <a:r>
                  <a:rPr lang="de-DE" sz="600" dirty="0">
                    <a:solidFill>
                      <a:srgbClr val="4A5C66"/>
                    </a:solidFill>
                  </a:rPr>
                  <a:t>			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populationen</a:t>
                </a:r>
                <a:r>
                  <a:rPr lang="de-DE" sz="600" dirty="0">
                    <a:solidFill>
                      <a:srgbClr val="4A5C66"/>
                    </a:solidFill>
                  </a:rPr>
                  <a:t>[i] &lt;- 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selektion</a:t>
                </a:r>
                <a:r>
                  <a:rPr lang="de-DE" sz="600" dirty="0">
                    <a:solidFill>
                      <a:srgbClr val="4A5C66"/>
                    </a:solidFill>
                  </a:rPr>
                  <a:t>(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kinder</a:t>
                </a:r>
                <a:r>
                  <a:rPr lang="de-DE" sz="600" dirty="0">
                    <a:solidFill>
                      <a:srgbClr val="4A5C66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de-DE" sz="6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de-DE" sz="600" dirty="0">
                    <a:solidFill>
                      <a:srgbClr val="4A5C66"/>
                    </a:solidFill>
                  </a:rPr>
                  <a:t>, 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qualitaet</a:t>
                </a:r>
                <a:r>
                  <a:rPr lang="de-DE" sz="600" dirty="0"/>
                  <a:t>) // oder </a:t>
                </a:r>
                <a:r>
                  <a:rPr lang="de-DE" sz="600" dirty="0" err="1"/>
                  <a:t>selektion</a:t>
                </a:r>
                <a:r>
                  <a:rPr lang="de-DE" sz="600" dirty="0"/>
                  <a:t>(</a:t>
                </a:r>
                <a:r>
                  <a:rPr lang="de-DE" sz="600" dirty="0" err="1"/>
                  <a:t>eltern</a:t>
                </a:r>
                <a:r>
                  <a:rPr lang="de-DE" sz="600" dirty="0"/>
                  <a:t> + </a:t>
                </a:r>
                <a:r>
                  <a:rPr lang="de-DE" sz="600" dirty="0" err="1"/>
                  <a:t>kinder</a:t>
                </a:r>
                <a:r>
                  <a:rPr lang="de-DE" sz="600" dirty="0"/>
                  <a:t>, </a:t>
                </a:r>
                <a14:m>
                  <m:oMath xmlns:m="http://schemas.openxmlformats.org/officeDocument/2006/math">
                    <m:r>
                      <a:rPr lang="de-DE" sz="600" i="1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de-DE" sz="600" dirty="0"/>
                  <a:t>, </a:t>
                </a:r>
                <a:r>
                  <a:rPr lang="de-DE" sz="600" dirty="0" err="1"/>
                  <a:t>qualitaet</a:t>
                </a:r>
                <a:r>
                  <a:rPr lang="de-DE" sz="600" dirty="0"/>
                  <a:t>)</a:t>
                </a:r>
              </a:p>
              <a:p>
                <a:pPr marL="0" indent="0" defTabSz="180000">
                  <a:buNone/>
                </a:pPr>
                <a:r>
                  <a:rPr lang="de-DE" sz="600" dirty="0">
                    <a:solidFill>
                      <a:srgbClr val="4A5C66"/>
                    </a:solidFill>
                  </a:rPr>
                  <a:t>	</a:t>
                </a:r>
                <a:r>
                  <a:rPr lang="de-DE" sz="600" dirty="0" err="1">
                    <a:solidFill>
                      <a:srgbClr val="0070C0"/>
                    </a:solidFill>
                  </a:rPr>
                  <a:t>loesung</a:t>
                </a:r>
                <a:r>
                  <a:rPr lang="de-DE" sz="600" dirty="0">
                    <a:solidFill>
                      <a:srgbClr val="0070C0"/>
                    </a:solidFill>
                  </a:rPr>
                  <a:t> &lt;- </a:t>
                </a:r>
                <a:r>
                  <a:rPr lang="de-DE" sz="600" dirty="0" err="1">
                    <a:solidFill>
                      <a:srgbClr val="0070C0"/>
                    </a:solidFill>
                  </a:rPr>
                  <a:t>bestenSelektion</a:t>
                </a:r>
                <a:r>
                  <a:rPr lang="de-DE" sz="600" dirty="0">
                    <a:solidFill>
                      <a:srgbClr val="0070C0"/>
                    </a:solidFill>
                  </a:rPr>
                  <a:t>(</a:t>
                </a:r>
                <a:r>
                  <a:rPr lang="de-DE" sz="600" dirty="0" err="1">
                    <a:solidFill>
                      <a:srgbClr val="0070C0"/>
                    </a:solidFill>
                  </a:rPr>
                  <a:t>populationen</a:t>
                </a:r>
                <a:r>
                  <a:rPr lang="de-DE" sz="600" dirty="0">
                    <a:solidFill>
                      <a:srgbClr val="0070C0"/>
                    </a:solidFill>
                  </a:rPr>
                  <a:t>)</a:t>
                </a:r>
              </a:p>
              <a:p>
                <a:pPr marL="0" indent="0" defTabSz="180000">
                  <a:buNone/>
                </a:pPr>
                <a:endParaRPr lang="de-DE" sz="200" dirty="0"/>
              </a:p>
            </p:txBody>
          </p:sp>
        </mc:Choice>
        <mc:Fallback xmlns="">
          <p:sp>
            <p:nvSpPr>
              <p:cNvPr id="4" name="Textplatzhalter 3">
                <a:extLst>
                  <a:ext uri="{FF2B5EF4-FFF2-40B4-BE49-F238E27FC236}">
                    <a16:creationId xmlns:a16="http://schemas.microsoft.com/office/drawing/2014/main" id="{027ACB38-45C8-49B7-B159-284BE2923EA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xfrm>
                <a:off x="6973078" y="1991593"/>
                <a:ext cx="4685528" cy="4305300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760878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Textplatzhalter 3">
            <a:extLst>
              <a:ext uri="{FF2B5EF4-FFF2-40B4-BE49-F238E27FC236}">
                <a16:creationId xmlns:a16="http://schemas.microsoft.com/office/drawing/2014/main" id="{197FB923-CD22-43D6-9B23-250E0B768933}"/>
              </a:ext>
            </a:extLst>
          </p:cNvPr>
          <p:cNvSpPr txBox="1">
            <a:spLocks/>
          </p:cNvSpPr>
          <p:nvPr/>
        </p:nvSpPr>
        <p:spPr bwMode="auto">
          <a:xfrm>
            <a:off x="352425" y="1991593"/>
            <a:ext cx="11487150" cy="430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66700" indent="-2667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0BA24"/>
              </a:buClr>
              <a:buSzPct val="106000"/>
              <a:buFont typeface="Wingdings" panose="05000000000000000000" pitchFamily="2" charset="2"/>
              <a:buChar char="§"/>
              <a:defRPr kern="1200" baseline="0">
                <a:solidFill>
                  <a:srgbClr val="4A5C66"/>
                </a:solidFill>
                <a:latin typeface="Arial" pitchFamily="34" charset="0"/>
                <a:ea typeface="MS PGothic" panose="020B0600070205080204" pitchFamily="34" charset="-128"/>
                <a:cs typeface="Arial" pitchFamily="34" charset="0"/>
              </a:defRPr>
            </a:lvl1pPr>
            <a:lvl2pPr marL="542925" indent="-2762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0BA24"/>
              </a:buClr>
              <a:buSzPct val="90000"/>
              <a:buFont typeface="Wingdings" panose="05000000000000000000" pitchFamily="2" charset="2"/>
              <a:buChar char="§"/>
              <a:defRPr kern="1200">
                <a:solidFill>
                  <a:srgbClr val="4A5C66"/>
                </a:solidFill>
                <a:latin typeface="Arial" pitchFamily="34" charset="0"/>
                <a:ea typeface="Arial" charset="0"/>
                <a:cs typeface="Arial" pitchFamily="34" charset="0"/>
              </a:defRPr>
            </a:lvl2pPr>
            <a:lvl3pPr marL="809625" indent="-2667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0BA24"/>
              </a:buClr>
              <a:buSzPct val="80000"/>
              <a:buFont typeface="Wingdings" panose="05000000000000000000" pitchFamily="2" charset="2"/>
              <a:buChar char="§"/>
              <a:defRPr kern="1200">
                <a:solidFill>
                  <a:srgbClr val="4A5C66"/>
                </a:solidFill>
                <a:latin typeface="Arial" pitchFamily="34" charset="0"/>
                <a:ea typeface="Arial" charset="0"/>
                <a:cs typeface="Arial" pitchFamily="34" charset="0"/>
              </a:defRPr>
            </a:lvl3pPr>
            <a:lvl4pPr marL="1076325" indent="-2667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0BA24"/>
              </a:buClr>
              <a:buSzPct val="80000"/>
              <a:buFont typeface="Wingdings" panose="05000000000000000000" pitchFamily="2" charset="2"/>
              <a:buChar char="§"/>
              <a:defRPr kern="1200">
                <a:solidFill>
                  <a:srgbClr val="4A5C66"/>
                </a:solidFill>
                <a:latin typeface="Arial" pitchFamily="34" charset="0"/>
                <a:ea typeface="Arial" charset="0"/>
                <a:cs typeface="Arial" pitchFamily="34" charset="0"/>
              </a:defRPr>
            </a:lvl4pPr>
            <a:lvl5pPr marL="1343025" indent="-2667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0BA24"/>
              </a:buClr>
              <a:buSzPct val="80000"/>
              <a:buFont typeface="Wingdings" panose="05000000000000000000" pitchFamily="2" charset="2"/>
              <a:buChar char="§"/>
              <a:defRPr kern="1200">
                <a:solidFill>
                  <a:srgbClr val="4A5C66"/>
                </a:solidFill>
                <a:latin typeface="Arial" pitchFamily="34" charset="0"/>
                <a:ea typeface="Arial" charset="0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800" dirty="0"/>
              <a:t>Test, wow es klappt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35997702-CF95-4A86-956F-9AE51732A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ES mit mehreren Populationen und interpopulärer Vermischung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platzhalter 3">
                <a:extLst>
                  <a:ext uri="{FF2B5EF4-FFF2-40B4-BE49-F238E27FC236}">
                    <a16:creationId xmlns:a16="http://schemas.microsoft.com/office/drawing/2014/main" id="{027ACB38-45C8-49B7-B159-284BE2923EA6}"/>
                  </a:ext>
                </a:extLst>
              </p:cNvPr>
              <p:cNvSpPr>
                <a:spLocks noGrp="1"/>
              </p:cNvSpPr>
              <p:nvPr>
                <p:ph type="body" sz="quarter" idx="11"/>
              </p:nvPr>
            </p:nvSpPr>
            <p:spPr>
              <a:xfrm>
                <a:off x="6973078" y="1991593"/>
                <a:ext cx="4685528" cy="4305300"/>
              </a:xfrm>
            </p:spPr>
            <p:txBody>
              <a:bodyPr/>
              <a:lstStyle/>
              <a:p>
                <a:pPr marL="0" indent="0" defTabSz="180000">
                  <a:buNone/>
                </a:pPr>
                <a:r>
                  <a:rPr lang="de-DE" sz="600" dirty="0" err="1">
                    <a:solidFill>
                      <a:srgbClr val="0070C0"/>
                    </a:solidFill>
                  </a:rPr>
                  <a:t>algorithm</a:t>
                </a:r>
                <a:r>
                  <a:rPr lang="de-DE" sz="600" dirty="0">
                    <a:solidFill>
                      <a:srgbClr val="0070C0"/>
                    </a:solidFill>
                  </a:rPr>
                  <a:t> </a:t>
                </a:r>
                <a:r>
                  <a:rPr lang="de-DE" sz="600" dirty="0" err="1">
                    <a:solidFill>
                      <a:srgbClr val="0070C0"/>
                    </a:solidFill>
                  </a:rPr>
                  <a:t>tauscheIndividuen</a:t>
                </a:r>
                <a:r>
                  <a:rPr lang="de-DE" sz="600" dirty="0">
                    <a:solidFill>
                      <a:srgbClr val="0070C0"/>
                    </a:solidFill>
                  </a:rPr>
                  <a:t>(</a:t>
                </a:r>
                <a:r>
                  <a:rPr lang="de-DE" sz="600" dirty="0" err="1">
                    <a:solidFill>
                      <a:srgbClr val="0070C0"/>
                    </a:solidFill>
                  </a:rPr>
                  <a:t>populationen</a:t>
                </a:r>
                <a:r>
                  <a:rPr lang="de-DE" sz="600" dirty="0">
                    <a:solidFill>
                      <a:srgbClr val="0070C0"/>
                    </a:solidFill>
                  </a:rPr>
                  <a:t>[1…y])</a:t>
                </a:r>
              </a:p>
              <a:p>
                <a:pPr marL="0" indent="0" defTabSz="180000">
                  <a:buNone/>
                </a:pPr>
                <a:r>
                  <a:rPr lang="de-DE" sz="600" dirty="0">
                    <a:solidFill>
                      <a:srgbClr val="0070C0"/>
                    </a:solidFill>
                  </a:rPr>
                  <a:t>	// beliebiges Vertauschungsverfahren von Individuen zwischen Populationen</a:t>
                </a:r>
              </a:p>
              <a:p>
                <a:pPr marL="0" indent="0" defTabSz="180000">
                  <a:buNone/>
                </a:pPr>
                <a:endParaRPr lang="de-DE" sz="600" dirty="0"/>
              </a:p>
              <a:p>
                <a:pPr marL="0" indent="0" defTabSz="180000">
                  <a:buNone/>
                </a:pPr>
                <a:r>
                  <a:rPr lang="de-DE" sz="600" dirty="0" err="1">
                    <a:solidFill>
                      <a:srgbClr val="00B050"/>
                    </a:solidFill>
                  </a:rPr>
                  <a:t>algorithm</a:t>
                </a:r>
                <a:r>
                  <a:rPr lang="de-DE" sz="600" dirty="0">
                    <a:solidFill>
                      <a:srgbClr val="00B050"/>
                    </a:solidFill>
                  </a:rPr>
                  <a:t> Populationen-ES()</a:t>
                </a:r>
              </a:p>
              <a:p>
                <a:pPr marL="0" indent="0" defTabSz="180000">
                  <a:buNone/>
                </a:pPr>
                <a:r>
                  <a:rPr lang="de-DE" sz="600" dirty="0"/>
                  <a:t>	</a:t>
                </a:r>
                <a:r>
                  <a:rPr lang="de-DE" sz="600" dirty="0">
                    <a:solidFill>
                      <a:srgbClr val="4A5C66"/>
                    </a:solidFill>
                  </a:rPr>
                  <a:t>iterationsLimit &lt;- </a:t>
                </a:r>
                <a14:m>
                  <m:oMath xmlns:m="http://schemas.openxmlformats.org/officeDocument/2006/math">
                    <m:r>
                      <a:rPr lang="de-DE" sz="6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de-DE" sz="6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de-DE" sz="600" dirty="0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ℕ</m:t>
                    </m:r>
                  </m:oMath>
                </a14:m>
                <a:endParaRPr lang="de-DE" sz="600" dirty="0">
                  <a:solidFill>
                    <a:srgbClr val="4A5C66"/>
                  </a:solidFill>
                </a:endParaRPr>
              </a:p>
              <a:p>
                <a:pPr marL="0" indent="0" defTabSz="180000">
                  <a:buNone/>
                </a:pPr>
                <a:r>
                  <a:rPr lang="de-DE" sz="600" dirty="0">
                    <a:solidFill>
                      <a:srgbClr val="4A5C66"/>
                    </a:solidFill>
                  </a:rPr>
                  <a:t>	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generationszaehler</a:t>
                </a:r>
                <a:r>
                  <a:rPr lang="de-DE" sz="600" dirty="0">
                    <a:solidFill>
                      <a:srgbClr val="4A5C66"/>
                    </a:solidFill>
                  </a:rPr>
                  <a:t> &lt;- 0</a:t>
                </a:r>
              </a:p>
              <a:p>
                <a:pPr marL="0" indent="0" defTabSz="180000">
                  <a:buNone/>
                </a:pPr>
                <a:r>
                  <a:rPr lang="de-DE" sz="600" dirty="0">
                    <a:solidFill>
                      <a:srgbClr val="4A5C66"/>
                    </a:solidFill>
                  </a:rPr>
                  <a:t>	anzahl_populationen &lt;- </a:t>
                </a:r>
                <a14:m>
                  <m:oMath xmlns:m="http://schemas.openxmlformats.org/officeDocument/2006/math">
                    <m:r>
                      <a:rPr lang="de-DE" sz="6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de-DE" sz="6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 | </m:t>
                    </m:r>
                    <m:r>
                      <a:rPr lang="de-DE" sz="6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de-DE" sz="6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≥2</m:t>
                    </m:r>
                  </m:oMath>
                </a14:m>
                <a:endParaRPr lang="de-DE" sz="600" dirty="0">
                  <a:solidFill>
                    <a:srgbClr val="4A5C66"/>
                  </a:solidFill>
                </a:endParaRPr>
              </a:p>
              <a:p>
                <a:pPr marL="0" indent="0" defTabSz="180000">
                  <a:buNone/>
                </a:pPr>
                <a:r>
                  <a:rPr lang="de-DE" sz="600" dirty="0">
                    <a:solidFill>
                      <a:srgbClr val="4A5C66"/>
                    </a:solidFill>
                  </a:rPr>
                  <a:t>	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anzahl_eltern</a:t>
                </a:r>
                <a:r>
                  <a:rPr lang="de-DE" sz="600" dirty="0">
                    <a:solidFill>
                      <a:srgbClr val="4A5C66"/>
                    </a:solidFill>
                  </a:rPr>
                  <a:t> &lt;- </a:t>
                </a:r>
                <a14:m>
                  <m:oMath xmlns:m="http://schemas.openxmlformats.org/officeDocument/2006/math">
                    <m:r>
                      <a:rPr lang="de-DE" sz="6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de-DE" sz="6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≥1</m:t>
                    </m:r>
                  </m:oMath>
                </a14:m>
                <a:endParaRPr lang="de-DE" sz="600" dirty="0">
                  <a:solidFill>
                    <a:srgbClr val="4A5C66"/>
                  </a:solidFill>
                </a:endParaRPr>
              </a:p>
              <a:p>
                <a:pPr marL="0" indent="0" defTabSz="180000">
                  <a:buNone/>
                </a:pPr>
                <a:r>
                  <a:rPr lang="de-DE" sz="600" dirty="0">
                    <a:solidFill>
                      <a:srgbClr val="4A5C66"/>
                    </a:solidFill>
                  </a:rPr>
                  <a:t>	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anzahl_kinder</a:t>
                </a:r>
                <a:r>
                  <a:rPr lang="de-DE" sz="600" dirty="0">
                    <a:solidFill>
                      <a:srgbClr val="4A5C66"/>
                    </a:solidFill>
                  </a:rPr>
                  <a:t> &lt;- </a:t>
                </a:r>
                <a14:m>
                  <m:oMath xmlns:m="http://schemas.openxmlformats.org/officeDocument/2006/math">
                    <m:r>
                      <a:rPr lang="de-DE" sz="6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r>
                      <a:rPr lang="de-DE" sz="6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de-DE" sz="600" dirty="0">
                    <a:solidFill>
                      <a:srgbClr val="4A5C66"/>
                    </a:solidFill>
                  </a:rPr>
                  <a:t> 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anzahl_eltern</a:t>
                </a:r>
                <a:endParaRPr lang="de-DE" sz="600" dirty="0">
                  <a:solidFill>
                    <a:srgbClr val="4A5C66"/>
                  </a:solidFill>
                </a:endParaRPr>
              </a:p>
              <a:p>
                <a:pPr marL="0" indent="0" defTabSz="180000">
                  <a:buNone/>
                </a:pPr>
                <a:r>
                  <a:rPr lang="de-DE" sz="600" dirty="0">
                    <a:solidFill>
                      <a:srgbClr val="4A5C66"/>
                    </a:solidFill>
                  </a:rPr>
                  <a:t>	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wunschqualitaet</a:t>
                </a:r>
                <a:r>
                  <a:rPr lang="de-DE" sz="600" dirty="0">
                    <a:solidFill>
                      <a:srgbClr val="4A5C66"/>
                    </a:solidFill>
                  </a:rPr>
                  <a:t> &lt;- </a:t>
                </a:r>
                <a14:m>
                  <m:oMath xmlns:m="http://schemas.openxmlformats.org/officeDocument/2006/math">
                    <m:r>
                      <a:rPr lang="de-DE" sz="6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de-DE" sz="6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de-DE" sz="600" dirty="0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ℝ</m:t>
                    </m:r>
                  </m:oMath>
                </a14:m>
                <a:endParaRPr lang="de-DE" sz="600" dirty="0">
                  <a:solidFill>
                    <a:srgbClr val="4A5C66"/>
                  </a:solidFill>
                </a:endParaRPr>
              </a:p>
              <a:p>
                <a:pPr marL="0" indent="0" defTabSz="180000">
                  <a:buNone/>
                </a:pPr>
                <a:r>
                  <a:rPr lang="de-DE" sz="600" dirty="0">
                    <a:solidFill>
                      <a:srgbClr val="4A5C66"/>
                    </a:solidFill>
                  </a:rPr>
                  <a:t>	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individuengroesse</a:t>
                </a:r>
                <a:r>
                  <a:rPr lang="de-DE" sz="600" dirty="0">
                    <a:solidFill>
                      <a:srgbClr val="4A5C66"/>
                    </a:solidFill>
                  </a:rPr>
                  <a:t> &lt;-</a:t>
                </a:r>
                <a14:m>
                  <m:oMath xmlns:m="http://schemas.openxmlformats.org/officeDocument/2006/math">
                    <m:r>
                      <a:rPr lang="de-DE" sz="600" b="0" i="0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6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de-DE" sz="600" i="1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de-DE" sz="600" dirty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ℕ</m:t>
                    </m:r>
                  </m:oMath>
                </a14:m>
                <a:endParaRPr lang="de-DE" sz="600" dirty="0">
                  <a:solidFill>
                    <a:srgbClr val="4A5C66"/>
                  </a:solidFill>
                </a:endParaRPr>
              </a:p>
              <a:p>
                <a:pPr marL="0" indent="0" defTabSz="180000">
                  <a:buNone/>
                </a:pPr>
                <a:r>
                  <a:rPr lang="de-DE" sz="600" dirty="0">
                    <a:solidFill>
                      <a:srgbClr val="4A5C66"/>
                    </a:solidFill>
                  </a:rPr>
                  <a:t>	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populationen</a:t>
                </a:r>
                <a:r>
                  <a:rPr lang="de-DE" sz="600" dirty="0">
                    <a:solidFill>
                      <a:srgbClr val="4A5C66"/>
                    </a:solidFill>
                  </a:rPr>
                  <a:t> &lt;- 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baue_populationen</a:t>
                </a:r>
                <a:r>
                  <a:rPr lang="de-DE" sz="600" dirty="0">
                    <a:solidFill>
                      <a:srgbClr val="4A5C66"/>
                    </a:solidFill>
                  </a:rPr>
                  <a:t>(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anzahl_populationen</a:t>
                </a:r>
                <a:r>
                  <a:rPr lang="de-DE" sz="600" dirty="0">
                    <a:solidFill>
                      <a:srgbClr val="4A5C66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de-DE" sz="6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de-DE" sz="600" dirty="0">
                    <a:solidFill>
                      <a:srgbClr val="4A5C66"/>
                    </a:solidFill>
                  </a:rPr>
                  <a:t>, 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individuengroesse</a:t>
                </a:r>
                <a:r>
                  <a:rPr lang="de-DE" sz="600" dirty="0">
                    <a:solidFill>
                      <a:srgbClr val="4A5C66"/>
                    </a:solidFill>
                  </a:rPr>
                  <a:t>)</a:t>
                </a:r>
                <a:br>
                  <a:rPr lang="de-DE" sz="600" dirty="0">
                    <a:solidFill>
                      <a:srgbClr val="4A5C66"/>
                    </a:solidFill>
                  </a:rPr>
                </a:br>
                <a:r>
                  <a:rPr lang="de-DE" sz="600" dirty="0">
                    <a:solidFill>
                      <a:srgbClr val="4A5C66"/>
                    </a:solidFill>
                  </a:rPr>
                  <a:t>	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while</a:t>
                </a:r>
                <a:r>
                  <a:rPr lang="de-DE" sz="600" dirty="0">
                    <a:solidFill>
                      <a:srgbClr val="4A5C66"/>
                    </a:solidFill>
                  </a:rPr>
                  <a:t> 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qualitaet</a:t>
                </a:r>
                <a:r>
                  <a:rPr lang="de-DE" sz="600" dirty="0">
                    <a:solidFill>
                      <a:srgbClr val="4A5C66"/>
                    </a:solidFill>
                  </a:rPr>
                  <a:t>(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populationen</a:t>
                </a:r>
                <a:r>
                  <a:rPr lang="de-DE" sz="600" dirty="0">
                    <a:solidFill>
                      <a:srgbClr val="4A5C66"/>
                    </a:solidFill>
                  </a:rPr>
                  <a:t>) &lt; 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wunschqualitaet</a:t>
                </a:r>
                <a:r>
                  <a:rPr lang="de-DE" sz="600" dirty="0">
                    <a:solidFill>
                      <a:srgbClr val="4A5C66"/>
                    </a:solidFill>
                  </a:rPr>
                  <a:t> and 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generationszaehler</a:t>
                </a:r>
                <a:r>
                  <a:rPr lang="de-DE" sz="600" dirty="0">
                    <a:solidFill>
                      <a:srgbClr val="4A5C66"/>
                    </a:solidFill>
                  </a:rPr>
                  <a:t> &lt; 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iterationslimit</a:t>
                </a:r>
                <a:endParaRPr lang="de-DE" sz="600" dirty="0">
                  <a:solidFill>
                    <a:srgbClr val="4A5C66"/>
                  </a:solidFill>
                </a:endParaRPr>
              </a:p>
              <a:p>
                <a:pPr marL="0" indent="0" defTabSz="180000">
                  <a:buNone/>
                </a:pPr>
                <a:r>
                  <a:rPr lang="de-DE" sz="600" dirty="0">
                    <a:solidFill>
                      <a:srgbClr val="4A5C66"/>
                    </a:solidFill>
                  </a:rPr>
                  <a:t>		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generationszaehler</a:t>
                </a:r>
                <a:r>
                  <a:rPr lang="de-DE" sz="600" dirty="0">
                    <a:solidFill>
                      <a:srgbClr val="4A5C66"/>
                    </a:solidFill>
                  </a:rPr>
                  <a:t> &lt;- 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generationszaehler</a:t>
                </a:r>
                <a:r>
                  <a:rPr lang="de-DE" sz="600" dirty="0">
                    <a:solidFill>
                      <a:srgbClr val="4A5C66"/>
                    </a:solidFill>
                  </a:rPr>
                  <a:t> + 1</a:t>
                </a:r>
              </a:p>
              <a:p>
                <a:pPr marL="0" indent="0" defTabSz="180000">
                  <a:buNone/>
                </a:pPr>
                <a:r>
                  <a:rPr lang="de-DE" sz="600" dirty="0">
                    <a:solidFill>
                      <a:srgbClr val="4A5C66"/>
                    </a:solidFill>
                  </a:rPr>
                  <a:t>		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for</a:t>
                </a:r>
                <a:r>
                  <a:rPr lang="de-DE" sz="600" dirty="0">
                    <a:solidFill>
                      <a:srgbClr val="4A5C66"/>
                    </a:solidFill>
                  </a:rPr>
                  <a:t> i &lt;- 1…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anzahl_populationen</a:t>
                </a:r>
                <a:r>
                  <a:rPr lang="de-DE" sz="600" dirty="0">
                    <a:solidFill>
                      <a:srgbClr val="4A5C66"/>
                    </a:solidFill>
                  </a:rPr>
                  <a:t>	</a:t>
                </a:r>
              </a:p>
              <a:p>
                <a:pPr marL="0" indent="0" defTabSz="180000">
                  <a:buNone/>
                </a:pPr>
                <a:r>
                  <a:rPr lang="de-DE" sz="600" dirty="0">
                    <a:solidFill>
                      <a:srgbClr val="4A5C66"/>
                    </a:solidFill>
                  </a:rPr>
                  <a:t>			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population</a:t>
                </a:r>
                <a:r>
                  <a:rPr lang="de-DE" sz="600" dirty="0">
                    <a:solidFill>
                      <a:srgbClr val="4A5C66"/>
                    </a:solidFill>
                  </a:rPr>
                  <a:t> &lt;- 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populationen</a:t>
                </a:r>
                <a:r>
                  <a:rPr lang="de-DE" sz="600" dirty="0">
                    <a:solidFill>
                      <a:srgbClr val="4A5C66"/>
                    </a:solidFill>
                  </a:rPr>
                  <a:t>[i]</a:t>
                </a:r>
              </a:p>
              <a:p>
                <a:pPr marL="0" indent="0" defTabSz="180000">
                  <a:buNone/>
                </a:pPr>
                <a:r>
                  <a:rPr lang="de-DE" sz="600" dirty="0">
                    <a:solidFill>
                      <a:srgbClr val="4A5C66"/>
                    </a:solidFill>
                  </a:rPr>
                  <a:t>			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eltern</a:t>
                </a:r>
                <a:r>
                  <a:rPr lang="de-DE" sz="600" dirty="0">
                    <a:solidFill>
                      <a:srgbClr val="4A5C66"/>
                    </a:solidFill>
                  </a:rPr>
                  <a:t> &lt;- 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elternSelektion</a:t>
                </a:r>
                <a:r>
                  <a:rPr lang="de-DE" sz="600" dirty="0">
                    <a:solidFill>
                      <a:srgbClr val="4A5C66"/>
                    </a:solidFill>
                  </a:rPr>
                  <a:t>(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population</a:t>
                </a:r>
                <a:r>
                  <a:rPr lang="de-DE" sz="600" dirty="0">
                    <a:solidFill>
                      <a:srgbClr val="4A5C66"/>
                    </a:solidFill>
                  </a:rPr>
                  <a:t>, 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anzahl_kinder</a:t>
                </a:r>
                <a:r>
                  <a:rPr lang="de-DE" sz="600" dirty="0">
                    <a:solidFill>
                      <a:srgbClr val="4A5C66"/>
                    </a:solidFill>
                  </a:rPr>
                  <a:t>)</a:t>
                </a:r>
              </a:p>
              <a:p>
                <a:pPr marL="0" indent="0" defTabSz="180000">
                  <a:buNone/>
                </a:pPr>
                <a:r>
                  <a:rPr lang="de-DE" sz="600" dirty="0">
                    <a:solidFill>
                      <a:srgbClr val="4A5C66"/>
                    </a:solidFill>
                  </a:rPr>
                  <a:t>			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kinder</a:t>
                </a:r>
                <a:r>
                  <a:rPr lang="de-DE" sz="600" dirty="0">
                    <a:solidFill>
                      <a:srgbClr val="4A5C66"/>
                    </a:solidFill>
                  </a:rPr>
                  <a:t> &lt;- 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duplikation</a:t>
                </a:r>
                <a:r>
                  <a:rPr lang="de-DE" sz="600" dirty="0">
                    <a:solidFill>
                      <a:srgbClr val="4A5C66"/>
                    </a:solidFill>
                  </a:rPr>
                  <a:t>(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eltern</a:t>
                </a:r>
                <a:r>
                  <a:rPr lang="de-DE" sz="600" dirty="0">
                    <a:solidFill>
                      <a:srgbClr val="4A5C66"/>
                    </a:solidFill>
                  </a:rPr>
                  <a:t>, 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individuengroesse</a:t>
                </a:r>
                <a:r>
                  <a:rPr lang="de-DE" sz="600" dirty="0">
                    <a:solidFill>
                      <a:srgbClr val="4A5C66"/>
                    </a:solidFill>
                  </a:rPr>
                  <a:t>)</a:t>
                </a:r>
              </a:p>
              <a:p>
                <a:pPr marL="0" indent="0" defTabSz="180000">
                  <a:buNone/>
                </a:pPr>
                <a:r>
                  <a:rPr lang="de-DE" sz="600" dirty="0">
                    <a:solidFill>
                      <a:srgbClr val="4A5C66"/>
                    </a:solidFill>
                  </a:rPr>
                  <a:t>			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kinder</a:t>
                </a:r>
                <a:r>
                  <a:rPr lang="de-DE" sz="600" dirty="0">
                    <a:solidFill>
                      <a:srgbClr val="4A5C66"/>
                    </a:solidFill>
                  </a:rPr>
                  <a:t> &lt;- 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mutation</a:t>
                </a:r>
                <a:r>
                  <a:rPr lang="de-DE" sz="600" dirty="0">
                    <a:solidFill>
                      <a:srgbClr val="4A5C66"/>
                    </a:solidFill>
                  </a:rPr>
                  <a:t>(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kinder</a:t>
                </a:r>
                <a:r>
                  <a:rPr lang="de-DE" sz="600" dirty="0">
                    <a:solidFill>
                      <a:srgbClr val="4A5C66"/>
                    </a:solidFill>
                  </a:rPr>
                  <a:t>)</a:t>
                </a:r>
              </a:p>
              <a:p>
                <a:pPr marL="0" indent="0" defTabSz="180000">
                  <a:buNone/>
                </a:pPr>
                <a:r>
                  <a:rPr lang="de-DE" sz="600" dirty="0">
                    <a:solidFill>
                      <a:srgbClr val="4A5C66"/>
                    </a:solidFill>
                  </a:rPr>
                  <a:t>			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populationen</a:t>
                </a:r>
                <a:r>
                  <a:rPr lang="de-DE" sz="600" dirty="0">
                    <a:solidFill>
                      <a:srgbClr val="4A5C66"/>
                    </a:solidFill>
                  </a:rPr>
                  <a:t>[i] &lt;- 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selektion</a:t>
                </a:r>
                <a:r>
                  <a:rPr lang="de-DE" sz="600" dirty="0">
                    <a:solidFill>
                      <a:srgbClr val="4A5C66"/>
                    </a:solidFill>
                  </a:rPr>
                  <a:t>(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kinder</a:t>
                </a:r>
                <a:r>
                  <a:rPr lang="de-DE" sz="600" dirty="0">
                    <a:solidFill>
                      <a:srgbClr val="4A5C66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de-DE" sz="6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de-DE" sz="600" dirty="0">
                    <a:solidFill>
                      <a:srgbClr val="4A5C66"/>
                    </a:solidFill>
                  </a:rPr>
                  <a:t>, 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qualitaet</a:t>
                </a:r>
                <a:r>
                  <a:rPr lang="de-DE" sz="600" dirty="0">
                    <a:solidFill>
                      <a:srgbClr val="4A5C66"/>
                    </a:solidFill>
                  </a:rPr>
                  <a:t>) // oder 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selektion</a:t>
                </a:r>
                <a:r>
                  <a:rPr lang="de-DE" sz="600" dirty="0">
                    <a:solidFill>
                      <a:srgbClr val="4A5C66"/>
                    </a:solidFill>
                  </a:rPr>
                  <a:t>(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eltern</a:t>
                </a:r>
                <a:r>
                  <a:rPr lang="de-DE" sz="600" dirty="0">
                    <a:solidFill>
                      <a:srgbClr val="4A5C66"/>
                    </a:solidFill>
                  </a:rPr>
                  <a:t> + 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kinder</a:t>
                </a:r>
                <a:r>
                  <a:rPr lang="de-DE" sz="600" dirty="0">
                    <a:solidFill>
                      <a:srgbClr val="4A5C66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de-DE" sz="600" i="1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de-DE" sz="600" dirty="0">
                    <a:solidFill>
                      <a:srgbClr val="4A5C66"/>
                    </a:solidFill>
                  </a:rPr>
                  <a:t>, 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qualitaet</a:t>
                </a:r>
                <a:r>
                  <a:rPr lang="de-DE" sz="600" dirty="0">
                    <a:solidFill>
                      <a:srgbClr val="4A5C66"/>
                    </a:solidFill>
                  </a:rPr>
                  <a:t>)</a:t>
                </a:r>
              </a:p>
              <a:p>
                <a:pPr marL="0" indent="0" defTabSz="180000">
                  <a:buNone/>
                </a:pPr>
                <a:r>
                  <a:rPr lang="de-DE" sz="600" dirty="0"/>
                  <a:t>		</a:t>
                </a:r>
                <a:r>
                  <a:rPr lang="de-DE" sz="600" dirty="0" err="1">
                    <a:solidFill>
                      <a:srgbClr val="0070C0"/>
                    </a:solidFill>
                  </a:rPr>
                  <a:t>populationen</a:t>
                </a:r>
                <a:r>
                  <a:rPr lang="de-DE" sz="600" dirty="0">
                    <a:solidFill>
                      <a:srgbClr val="0070C0"/>
                    </a:solidFill>
                  </a:rPr>
                  <a:t> &lt;- </a:t>
                </a:r>
                <a:r>
                  <a:rPr lang="de-DE" sz="600" dirty="0" err="1">
                    <a:solidFill>
                      <a:srgbClr val="0070C0"/>
                    </a:solidFill>
                  </a:rPr>
                  <a:t>tauscheIndividuen</a:t>
                </a:r>
                <a:r>
                  <a:rPr lang="de-DE" sz="600" dirty="0">
                    <a:solidFill>
                      <a:srgbClr val="0070C0"/>
                    </a:solidFill>
                  </a:rPr>
                  <a:t>(</a:t>
                </a:r>
                <a:r>
                  <a:rPr lang="de-DE" sz="600" dirty="0" err="1">
                    <a:solidFill>
                      <a:srgbClr val="0070C0"/>
                    </a:solidFill>
                  </a:rPr>
                  <a:t>populationen</a:t>
                </a:r>
                <a:r>
                  <a:rPr lang="de-DE" sz="600" dirty="0">
                    <a:solidFill>
                      <a:srgbClr val="0070C0"/>
                    </a:solidFill>
                  </a:rPr>
                  <a:t>)</a:t>
                </a:r>
                <a:endParaRPr lang="de-DE" sz="600" dirty="0">
                  <a:solidFill>
                    <a:srgbClr val="4A5C66"/>
                  </a:solidFill>
                </a:endParaRPr>
              </a:p>
              <a:p>
                <a:pPr marL="0" indent="0" defTabSz="180000">
                  <a:buNone/>
                </a:pPr>
                <a:r>
                  <a:rPr lang="de-DE" sz="600" dirty="0">
                    <a:solidFill>
                      <a:srgbClr val="4A5C66"/>
                    </a:solidFill>
                  </a:rPr>
                  <a:t>	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loesung</a:t>
                </a:r>
                <a:r>
                  <a:rPr lang="de-DE" sz="600" dirty="0">
                    <a:solidFill>
                      <a:srgbClr val="4A5C66"/>
                    </a:solidFill>
                  </a:rPr>
                  <a:t> &lt;- 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bestenSelektion</a:t>
                </a:r>
                <a:r>
                  <a:rPr lang="de-DE" sz="600" dirty="0">
                    <a:solidFill>
                      <a:srgbClr val="4A5C66"/>
                    </a:solidFill>
                  </a:rPr>
                  <a:t>(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populationen</a:t>
                </a:r>
                <a:r>
                  <a:rPr lang="de-DE" sz="600" dirty="0">
                    <a:solidFill>
                      <a:srgbClr val="4A5C66"/>
                    </a:solidFill>
                  </a:rPr>
                  <a:t>)</a:t>
                </a:r>
              </a:p>
              <a:p>
                <a:pPr marL="0" indent="0" defTabSz="180000">
                  <a:buNone/>
                </a:pPr>
                <a:endParaRPr lang="de-DE" sz="200" dirty="0"/>
              </a:p>
            </p:txBody>
          </p:sp>
        </mc:Choice>
        <mc:Fallback xmlns="">
          <p:sp>
            <p:nvSpPr>
              <p:cNvPr id="4" name="Textplatzhalter 3">
                <a:extLst>
                  <a:ext uri="{FF2B5EF4-FFF2-40B4-BE49-F238E27FC236}">
                    <a16:creationId xmlns:a16="http://schemas.microsoft.com/office/drawing/2014/main" id="{027ACB38-45C8-49B7-B159-284BE2923EA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xfrm>
                <a:off x="6973078" y="1991593"/>
                <a:ext cx="4685528" cy="4305300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033866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Textplatzhalter 3">
            <a:extLst>
              <a:ext uri="{FF2B5EF4-FFF2-40B4-BE49-F238E27FC236}">
                <a16:creationId xmlns:a16="http://schemas.microsoft.com/office/drawing/2014/main" id="{197FB923-CD22-43D6-9B23-250E0B768933}"/>
              </a:ext>
            </a:extLst>
          </p:cNvPr>
          <p:cNvSpPr txBox="1">
            <a:spLocks/>
          </p:cNvSpPr>
          <p:nvPr/>
        </p:nvSpPr>
        <p:spPr bwMode="auto">
          <a:xfrm>
            <a:off x="352425" y="1991593"/>
            <a:ext cx="11487150" cy="430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66700" indent="-2667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0BA24"/>
              </a:buClr>
              <a:buSzPct val="106000"/>
              <a:buFont typeface="Wingdings" panose="05000000000000000000" pitchFamily="2" charset="2"/>
              <a:buChar char="§"/>
              <a:defRPr kern="1200" baseline="0">
                <a:solidFill>
                  <a:srgbClr val="4A5C66"/>
                </a:solidFill>
                <a:latin typeface="Arial" pitchFamily="34" charset="0"/>
                <a:ea typeface="MS PGothic" panose="020B0600070205080204" pitchFamily="34" charset="-128"/>
                <a:cs typeface="Arial" pitchFamily="34" charset="0"/>
              </a:defRPr>
            </a:lvl1pPr>
            <a:lvl2pPr marL="542925" indent="-2762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0BA24"/>
              </a:buClr>
              <a:buSzPct val="90000"/>
              <a:buFont typeface="Wingdings" panose="05000000000000000000" pitchFamily="2" charset="2"/>
              <a:buChar char="§"/>
              <a:defRPr kern="1200">
                <a:solidFill>
                  <a:srgbClr val="4A5C66"/>
                </a:solidFill>
                <a:latin typeface="Arial" pitchFamily="34" charset="0"/>
                <a:ea typeface="Arial" charset="0"/>
                <a:cs typeface="Arial" pitchFamily="34" charset="0"/>
              </a:defRPr>
            </a:lvl2pPr>
            <a:lvl3pPr marL="809625" indent="-2667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0BA24"/>
              </a:buClr>
              <a:buSzPct val="80000"/>
              <a:buFont typeface="Wingdings" panose="05000000000000000000" pitchFamily="2" charset="2"/>
              <a:buChar char="§"/>
              <a:defRPr kern="1200">
                <a:solidFill>
                  <a:srgbClr val="4A5C66"/>
                </a:solidFill>
                <a:latin typeface="Arial" pitchFamily="34" charset="0"/>
                <a:ea typeface="Arial" charset="0"/>
                <a:cs typeface="Arial" pitchFamily="34" charset="0"/>
              </a:defRPr>
            </a:lvl3pPr>
            <a:lvl4pPr marL="1076325" indent="-2667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0BA24"/>
              </a:buClr>
              <a:buSzPct val="80000"/>
              <a:buFont typeface="Wingdings" panose="05000000000000000000" pitchFamily="2" charset="2"/>
              <a:buChar char="§"/>
              <a:defRPr kern="1200">
                <a:solidFill>
                  <a:srgbClr val="4A5C66"/>
                </a:solidFill>
                <a:latin typeface="Arial" pitchFamily="34" charset="0"/>
                <a:ea typeface="Arial" charset="0"/>
                <a:cs typeface="Arial" pitchFamily="34" charset="0"/>
              </a:defRPr>
            </a:lvl4pPr>
            <a:lvl5pPr marL="1343025" indent="-2667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0BA24"/>
              </a:buClr>
              <a:buSzPct val="80000"/>
              <a:buFont typeface="Wingdings" panose="05000000000000000000" pitchFamily="2" charset="2"/>
              <a:buChar char="§"/>
              <a:defRPr kern="1200">
                <a:solidFill>
                  <a:srgbClr val="4A5C66"/>
                </a:solidFill>
                <a:latin typeface="Arial" pitchFamily="34" charset="0"/>
                <a:ea typeface="Arial" charset="0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800" dirty="0"/>
              <a:t>Test, wow es klappt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35997702-CF95-4A86-956F-9AE51732A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ES mit isolierten Populationen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platzhalter 3">
                <a:extLst>
                  <a:ext uri="{FF2B5EF4-FFF2-40B4-BE49-F238E27FC236}">
                    <a16:creationId xmlns:a16="http://schemas.microsoft.com/office/drawing/2014/main" id="{027ACB38-45C8-49B7-B159-284BE2923EA6}"/>
                  </a:ext>
                </a:extLst>
              </p:cNvPr>
              <p:cNvSpPr>
                <a:spLocks noGrp="1"/>
              </p:cNvSpPr>
              <p:nvPr>
                <p:ph type="body" sz="quarter" idx="11"/>
              </p:nvPr>
            </p:nvSpPr>
            <p:spPr>
              <a:xfrm>
                <a:off x="6973078" y="1991593"/>
                <a:ext cx="4685528" cy="4305300"/>
              </a:xfrm>
            </p:spPr>
            <p:txBody>
              <a:bodyPr/>
              <a:lstStyle/>
              <a:p>
                <a:pPr marL="0" indent="0" defTabSz="180000">
                  <a:buNone/>
                </a:pPr>
                <a:r>
                  <a:rPr lang="de-DE" sz="600" dirty="0">
                    <a:solidFill>
                      <a:srgbClr val="00B050"/>
                    </a:solidFill>
                  </a:rPr>
                  <a:t>algorithm Isolierte-Populationen-ES()</a:t>
                </a:r>
              </a:p>
              <a:p>
                <a:pPr marL="0" indent="0" defTabSz="180000">
                  <a:buNone/>
                </a:pPr>
                <a:r>
                  <a:rPr lang="de-DE" sz="600" dirty="0"/>
                  <a:t>	</a:t>
                </a:r>
                <a:r>
                  <a:rPr lang="de-DE" sz="600" dirty="0">
                    <a:solidFill>
                      <a:srgbClr val="4A5C66"/>
                    </a:solidFill>
                  </a:rPr>
                  <a:t>iterationsLimit &lt;- </a:t>
                </a:r>
                <a14:m>
                  <m:oMath xmlns:m="http://schemas.openxmlformats.org/officeDocument/2006/math">
                    <m:r>
                      <a:rPr lang="de-DE" sz="6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de-DE" sz="6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de-DE" sz="600" dirty="0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ℕ</m:t>
                    </m:r>
                  </m:oMath>
                </a14:m>
                <a:endParaRPr lang="de-DE" sz="600" dirty="0">
                  <a:solidFill>
                    <a:srgbClr val="4A5C66"/>
                  </a:solidFill>
                </a:endParaRPr>
              </a:p>
              <a:p>
                <a:pPr marL="0" indent="0" defTabSz="180000">
                  <a:buNone/>
                </a:pPr>
                <a:r>
                  <a:rPr lang="de-DE" sz="600" dirty="0"/>
                  <a:t>	</a:t>
                </a:r>
                <a:r>
                  <a:rPr lang="de-DE" sz="600" dirty="0" err="1">
                    <a:solidFill>
                      <a:srgbClr val="0070C0"/>
                    </a:solidFill>
                  </a:rPr>
                  <a:t>isolationsiterationen</a:t>
                </a:r>
                <a:r>
                  <a:rPr lang="de-DE" sz="600" dirty="0">
                    <a:solidFill>
                      <a:srgbClr val="0070C0"/>
                    </a:solidFill>
                  </a:rPr>
                  <a:t> &lt;- </a:t>
                </a:r>
                <a14:m>
                  <m:oMath xmlns:m="http://schemas.openxmlformats.org/officeDocument/2006/math">
                    <m:r>
                      <a:rPr lang="de-DE" sz="6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de-DE" sz="6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| </m:t>
                    </m:r>
                    <m:r>
                      <a:rPr lang="de-DE" sz="6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de-DE" sz="6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≥2</m:t>
                    </m:r>
                  </m:oMath>
                </a14:m>
                <a:endParaRPr lang="de-DE" sz="600" dirty="0">
                  <a:solidFill>
                    <a:srgbClr val="4A5C66"/>
                  </a:solidFill>
                </a:endParaRPr>
              </a:p>
              <a:p>
                <a:pPr marL="0" indent="0" defTabSz="180000">
                  <a:buNone/>
                </a:pPr>
                <a:r>
                  <a:rPr lang="de-DE" sz="600" dirty="0">
                    <a:solidFill>
                      <a:srgbClr val="4A5C66"/>
                    </a:solidFill>
                  </a:rPr>
                  <a:t>	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generationszaehler</a:t>
                </a:r>
                <a:r>
                  <a:rPr lang="de-DE" sz="600" dirty="0">
                    <a:solidFill>
                      <a:srgbClr val="4A5C66"/>
                    </a:solidFill>
                  </a:rPr>
                  <a:t> &lt;- 0</a:t>
                </a:r>
              </a:p>
              <a:p>
                <a:pPr marL="0" indent="0" defTabSz="180000">
                  <a:buNone/>
                </a:pPr>
                <a:r>
                  <a:rPr lang="de-DE" sz="600" dirty="0">
                    <a:solidFill>
                      <a:srgbClr val="4A5C66"/>
                    </a:solidFill>
                  </a:rPr>
                  <a:t>	anzahl_populationen &lt;- </a:t>
                </a:r>
                <a14:m>
                  <m:oMath xmlns:m="http://schemas.openxmlformats.org/officeDocument/2006/math">
                    <m:r>
                      <a:rPr lang="de-DE" sz="6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de-DE" sz="6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 | </m:t>
                    </m:r>
                    <m:r>
                      <a:rPr lang="de-DE" sz="6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de-DE" sz="6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≥2</m:t>
                    </m:r>
                  </m:oMath>
                </a14:m>
                <a:endParaRPr lang="de-DE" sz="600" dirty="0">
                  <a:solidFill>
                    <a:srgbClr val="4A5C66"/>
                  </a:solidFill>
                </a:endParaRPr>
              </a:p>
              <a:p>
                <a:pPr marL="0" indent="0" defTabSz="180000">
                  <a:buNone/>
                </a:pPr>
                <a:r>
                  <a:rPr lang="de-DE" sz="600" dirty="0">
                    <a:solidFill>
                      <a:srgbClr val="4A5C66"/>
                    </a:solidFill>
                  </a:rPr>
                  <a:t>	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anzahl_eltern</a:t>
                </a:r>
                <a:r>
                  <a:rPr lang="de-DE" sz="600" dirty="0">
                    <a:solidFill>
                      <a:srgbClr val="4A5C66"/>
                    </a:solidFill>
                  </a:rPr>
                  <a:t> &lt;- </a:t>
                </a:r>
                <a14:m>
                  <m:oMath xmlns:m="http://schemas.openxmlformats.org/officeDocument/2006/math">
                    <m:r>
                      <a:rPr lang="de-DE" sz="6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de-DE" sz="6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≥1</m:t>
                    </m:r>
                  </m:oMath>
                </a14:m>
                <a:endParaRPr lang="de-DE" sz="600" dirty="0">
                  <a:solidFill>
                    <a:srgbClr val="4A5C66"/>
                  </a:solidFill>
                </a:endParaRPr>
              </a:p>
              <a:p>
                <a:pPr marL="0" indent="0" defTabSz="180000">
                  <a:buNone/>
                </a:pPr>
                <a:r>
                  <a:rPr lang="de-DE" sz="600" dirty="0">
                    <a:solidFill>
                      <a:srgbClr val="4A5C66"/>
                    </a:solidFill>
                  </a:rPr>
                  <a:t>	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anzahl_kinder</a:t>
                </a:r>
                <a:r>
                  <a:rPr lang="de-DE" sz="600" dirty="0">
                    <a:solidFill>
                      <a:srgbClr val="4A5C66"/>
                    </a:solidFill>
                  </a:rPr>
                  <a:t> &lt;- </a:t>
                </a:r>
                <a14:m>
                  <m:oMath xmlns:m="http://schemas.openxmlformats.org/officeDocument/2006/math">
                    <m:r>
                      <a:rPr lang="de-DE" sz="6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r>
                      <a:rPr lang="de-DE" sz="6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de-DE" sz="600" dirty="0">
                    <a:solidFill>
                      <a:srgbClr val="4A5C66"/>
                    </a:solidFill>
                  </a:rPr>
                  <a:t> 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anzahl_eltern</a:t>
                </a:r>
                <a:endParaRPr lang="de-DE" sz="600" dirty="0">
                  <a:solidFill>
                    <a:srgbClr val="4A5C66"/>
                  </a:solidFill>
                </a:endParaRPr>
              </a:p>
              <a:p>
                <a:pPr marL="0" indent="0" defTabSz="180000">
                  <a:buNone/>
                </a:pPr>
                <a:r>
                  <a:rPr lang="de-DE" sz="600" dirty="0">
                    <a:solidFill>
                      <a:srgbClr val="4A5C66"/>
                    </a:solidFill>
                  </a:rPr>
                  <a:t>	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wunschqualitaet</a:t>
                </a:r>
                <a:r>
                  <a:rPr lang="de-DE" sz="600" dirty="0">
                    <a:solidFill>
                      <a:srgbClr val="4A5C66"/>
                    </a:solidFill>
                  </a:rPr>
                  <a:t> &lt;- </a:t>
                </a:r>
                <a14:m>
                  <m:oMath xmlns:m="http://schemas.openxmlformats.org/officeDocument/2006/math">
                    <m:r>
                      <a:rPr lang="de-DE" sz="6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de-DE" sz="6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de-DE" sz="600" dirty="0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ℝ</m:t>
                    </m:r>
                  </m:oMath>
                </a14:m>
                <a:endParaRPr lang="de-DE" sz="600" dirty="0">
                  <a:solidFill>
                    <a:srgbClr val="4A5C66"/>
                  </a:solidFill>
                </a:endParaRPr>
              </a:p>
              <a:p>
                <a:pPr marL="0" indent="0" defTabSz="180000">
                  <a:buNone/>
                </a:pPr>
                <a:r>
                  <a:rPr lang="de-DE" sz="600" dirty="0">
                    <a:solidFill>
                      <a:srgbClr val="4A5C66"/>
                    </a:solidFill>
                  </a:rPr>
                  <a:t>	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individuengroesse</a:t>
                </a:r>
                <a:r>
                  <a:rPr lang="de-DE" sz="600" dirty="0">
                    <a:solidFill>
                      <a:srgbClr val="4A5C66"/>
                    </a:solidFill>
                  </a:rPr>
                  <a:t> &lt;-</a:t>
                </a:r>
                <a14:m>
                  <m:oMath xmlns:m="http://schemas.openxmlformats.org/officeDocument/2006/math">
                    <m:r>
                      <a:rPr lang="de-DE" sz="600" b="0" i="0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6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de-DE" sz="600" i="1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de-DE" sz="600" dirty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ℕ</m:t>
                    </m:r>
                  </m:oMath>
                </a14:m>
                <a:endParaRPr lang="de-DE" sz="600" dirty="0">
                  <a:solidFill>
                    <a:srgbClr val="4A5C66"/>
                  </a:solidFill>
                </a:endParaRPr>
              </a:p>
              <a:p>
                <a:pPr marL="0" indent="0" defTabSz="180000">
                  <a:buNone/>
                </a:pPr>
                <a:r>
                  <a:rPr lang="de-DE" sz="600" dirty="0">
                    <a:solidFill>
                      <a:srgbClr val="4A5C66"/>
                    </a:solidFill>
                  </a:rPr>
                  <a:t>	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populationen</a:t>
                </a:r>
                <a:r>
                  <a:rPr lang="de-DE" sz="600" dirty="0">
                    <a:solidFill>
                      <a:srgbClr val="4A5C66"/>
                    </a:solidFill>
                  </a:rPr>
                  <a:t> &lt;- 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baue_populationen</a:t>
                </a:r>
                <a:r>
                  <a:rPr lang="de-DE" sz="600" dirty="0">
                    <a:solidFill>
                      <a:srgbClr val="4A5C66"/>
                    </a:solidFill>
                  </a:rPr>
                  <a:t>(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anzahl_populationen</a:t>
                </a:r>
                <a:r>
                  <a:rPr lang="de-DE" sz="600" dirty="0">
                    <a:solidFill>
                      <a:srgbClr val="4A5C66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de-DE" sz="6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de-DE" sz="600" dirty="0">
                    <a:solidFill>
                      <a:srgbClr val="4A5C66"/>
                    </a:solidFill>
                  </a:rPr>
                  <a:t>, 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individuengroesse</a:t>
                </a:r>
                <a:r>
                  <a:rPr lang="de-DE" sz="600" dirty="0">
                    <a:solidFill>
                      <a:srgbClr val="4A5C66"/>
                    </a:solidFill>
                  </a:rPr>
                  <a:t>)</a:t>
                </a:r>
                <a:br>
                  <a:rPr lang="de-DE" sz="600" dirty="0">
                    <a:solidFill>
                      <a:srgbClr val="4A5C66"/>
                    </a:solidFill>
                  </a:rPr>
                </a:br>
                <a:r>
                  <a:rPr lang="de-DE" sz="600" dirty="0">
                    <a:solidFill>
                      <a:srgbClr val="4A5C66"/>
                    </a:solidFill>
                  </a:rPr>
                  <a:t>	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while</a:t>
                </a:r>
                <a:r>
                  <a:rPr lang="de-DE" sz="600" dirty="0">
                    <a:solidFill>
                      <a:srgbClr val="4A5C66"/>
                    </a:solidFill>
                  </a:rPr>
                  <a:t> 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qualitaet</a:t>
                </a:r>
                <a:r>
                  <a:rPr lang="de-DE" sz="600" dirty="0">
                    <a:solidFill>
                      <a:srgbClr val="4A5C66"/>
                    </a:solidFill>
                  </a:rPr>
                  <a:t>(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populationen</a:t>
                </a:r>
                <a:r>
                  <a:rPr lang="de-DE" sz="600" dirty="0">
                    <a:solidFill>
                      <a:srgbClr val="4A5C66"/>
                    </a:solidFill>
                  </a:rPr>
                  <a:t>) &lt; 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wunschqualitaet</a:t>
                </a:r>
                <a:r>
                  <a:rPr lang="de-DE" sz="600" dirty="0">
                    <a:solidFill>
                      <a:srgbClr val="4A5C66"/>
                    </a:solidFill>
                  </a:rPr>
                  <a:t> and 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generationszaehler</a:t>
                </a:r>
                <a:r>
                  <a:rPr lang="de-DE" sz="600" dirty="0">
                    <a:solidFill>
                      <a:srgbClr val="4A5C66"/>
                    </a:solidFill>
                  </a:rPr>
                  <a:t> &lt; 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iterationslimit</a:t>
                </a:r>
                <a:endParaRPr lang="de-DE" sz="600" dirty="0">
                  <a:solidFill>
                    <a:srgbClr val="4A5C66"/>
                  </a:solidFill>
                </a:endParaRPr>
              </a:p>
              <a:p>
                <a:pPr marL="0" indent="0" defTabSz="180000">
                  <a:buNone/>
                </a:pPr>
                <a:r>
                  <a:rPr lang="de-DE" sz="600" dirty="0">
                    <a:solidFill>
                      <a:srgbClr val="4A5C66"/>
                    </a:solidFill>
                  </a:rPr>
                  <a:t>		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generationszaehler</a:t>
                </a:r>
                <a:r>
                  <a:rPr lang="de-DE" sz="600" dirty="0">
                    <a:solidFill>
                      <a:srgbClr val="4A5C66"/>
                    </a:solidFill>
                  </a:rPr>
                  <a:t> &lt;- 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generationszaehler</a:t>
                </a:r>
                <a:r>
                  <a:rPr lang="de-DE" sz="600" dirty="0">
                    <a:solidFill>
                      <a:srgbClr val="4A5C66"/>
                    </a:solidFill>
                  </a:rPr>
                  <a:t> + 1</a:t>
                </a:r>
              </a:p>
              <a:p>
                <a:pPr marL="0" indent="0" defTabSz="180000">
                  <a:buNone/>
                </a:pPr>
                <a:r>
                  <a:rPr lang="de-DE" sz="600" dirty="0">
                    <a:solidFill>
                      <a:srgbClr val="4A5C66"/>
                    </a:solidFill>
                  </a:rPr>
                  <a:t>		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for</a:t>
                </a:r>
                <a:r>
                  <a:rPr lang="de-DE" sz="600" dirty="0">
                    <a:solidFill>
                      <a:srgbClr val="4A5C66"/>
                    </a:solidFill>
                  </a:rPr>
                  <a:t> i &lt;- 1…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anzahl_populationen</a:t>
                </a:r>
                <a:r>
                  <a:rPr lang="de-DE" sz="600" dirty="0">
                    <a:solidFill>
                      <a:srgbClr val="4A5C66"/>
                    </a:solidFill>
                  </a:rPr>
                  <a:t>	</a:t>
                </a:r>
              </a:p>
              <a:p>
                <a:pPr marL="0" indent="0" defTabSz="180000">
                  <a:buNone/>
                </a:pPr>
                <a:r>
                  <a:rPr lang="de-DE" sz="600" dirty="0">
                    <a:solidFill>
                      <a:srgbClr val="4A5C66"/>
                    </a:solidFill>
                  </a:rPr>
                  <a:t>			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population</a:t>
                </a:r>
                <a:r>
                  <a:rPr lang="de-DE" sz="600" dirty="0">
                    <a:solidFill>
                      <a:srgbClr val="4A5C66"/>
                    </a:solidFill>
                  </a:rPr>
                  <a:t> &lt;- 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populationen</a:t>
                </a:r>
                <a:r>
                  <a:rPr lang="de-DE" sz="600" dirty="0">
                    <a:solidFill>
                      <a:srgbClr val="4A5C66"/>
                    </a:solidFill>
                  </a:rPr>
                  <a:t>[i]</a:t>
                </a:r>
              </a:p>
              <a:p>
                <a:pPr marL="0" indent="0" defTabSz="180000">
                  <a:buNone/>
                </a:pPr>
                <a:r>
                  <a:rPr lang="de-DE" sz="600" dirty="0"/>
                  <a:t>			</a:t>
                </a:r>
                <a:r>
                  <a:rPr lang="de-DE" sz="600" dirty="0" err="1">
                    <a:solidFill>
                      <a:srgbClr val="0070C0"/>
                    </a:solidFill>
                  </a:rPr>
                  <a:t>isolationszaehler</a:t>
                </a:r>
                <a:r>
                  <a:rPr lang="de-DE" sz="600" dirty="0">
                    <a:solidFill>
                      <a:srgbClr val="0070C0"/>
                    </a:solidFill>
                  </a:rPr>
                  <a:t> &lt;- 0</a:t>
                </a:r>
              </a:p>
              <a:p>
                <a:pPr marL="0" indent="0" defTabSz="180000">
                  <a:buNone/>
                </a:pPr>
                <a:r>
                  <a:rPr lang="de-DE" sz="600" dirty="0">
                    <a:solidFill>
                      <a:srgbClr val="0070C0"/>
                    </a:solidFill>
                  </a:rPr>
                  <a:t>			</a:t>
                </a:r>
                <a:r>
                  <a:rPr lang="de-DE" sz="600" dirty="0" err="1">
                    <a:solidFill>
                      <a:srgbClr val="0070C0"/>
                    </a:solidFill>
                  </a:rPr>
                  <a:t>while</a:t>
                </a:r>
                <a:r>
                  <a:rPr lang="de-DE" sz="600" dirty="0">
                    <a:solidFill>
                      <a:srgbClr val="0070C0"/>
                    </a:solidFill>
                  </a:rPr>
                  <a:t> </a:t>
                </a:r>
                <a:r>
                  <a:rPr lang="de-DE" sz="600" dirty="0" err="1">
                    <a:solidFill>
                      <a:srgbClr val="0070C0"/>
                    </a:solidFill>
                  </a:rPr>
                  <a:t>isolationszaehler</a:t>
                </a:r>
                <a:r>
                  <a:rPr lang="de-DE" sz="600" dirty="0">
                    <a:solidFill>
                      <a:srgbClr val="0070C0"/>
                    </a:solidFill>
                  </a:rPr>
                  <a:t> &lt; </a:t>
                </a:r>
                <a:r>
                  <a:rPr lang="de-DE" sz="600" dirty="0" err="1">
                    <a:solidFill>
                      <a:srgbClr val="0070C0"/>
                    </a:solidFill>
                  </a:rPr>
                  <a:t>isolationsiterationen</a:t>
                </a:r>
                <a:endParaRPr lang="de-DE" sz="600" dirty="0">
                  <a:solidFill>
                    <a:srgbClr val="0070C0"/>
                  </a:solidFill>
                </a:endParaRPr>
              </a:p>
              <a:p>
                <a:pPr marL="0" indent="0" defTabSz="180000">
                  <a:buNone/>
                </a:pPr>
                <a:r>
                  <a:rPr lang="de-DE" sz="600" dirty="0">
                    <a:solidFill>
                      <a:srgbClr val="0070C0"/>
                    </a:solidFill>
                  </a:rPr>
                  <a:t>				</a:t>
                </a:r>
                <a:r>
                  <a:rPr lang="de-DE" sz="600" dirty="0" err="1"/>
                  <a:t>isolationszaehler</a:t>
                </a:r>
                <a:r>
                  <a:rPr lang="de-DE" sz="600" dirty="0"/>
                  <a:t> &lt;- </a:t>
                </a:r>
                <a:r>
                  <a:rPr lang="de-DE" sz="600" dirty="0" err="1"/>
                  <a:t>isolationszaehler</a:t>
                </a:r>
                <a:r>
                  <a:rPr lang="de-DE" sz="600" dirty="0"/>
                  <a:t> + 1</a:t>
                </a:r>
                <a:endParaRPr lang="de-DE" sz="600" dirty="0">
                  <a:solidFill>
                    <a:srgbClr val="0070C0"/>
                  </a:solidFill>
                </a:endParaRPr>
              </a:p>
              <a:p>
                <a:pPr marL="0" indent="0" defTabSz="180000">
                  <a:buNone/>
                </a:pPr>
                <a:r>
                  <a:rPr lang="de-DE" sz="600" dirty="0">
                    <a:solidFill>
                      <a:srgbClr val="4A5C66"/>
                    </a:solidFill>
                  </a:rPr>
                  <a:t>				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eltern</a:t>
                </a:r>
                <a:r>
                  <a:rPr lang="de-DE" sz="600" dirty="0">
                    <a:solidFill>
                      <a:srgbClr val="4A5C66"/>
                    </a:solidFill>
                  </a:rPr>
                  <a:t> &lt;- 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elternSelektion</a:t>
                </a:r>
                <a:r>
                  <a:rPr lang="de-DE" sz="600" dirty="0">
                    <a:solidFill>
                      <a:srgbClr val="4A5C66"/>
                    </a:solidFill>
                  </a:rPr>
                  <a:t>(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population</a:t>
                </a:r>
                <a:r>
                  <a:rPr lang="de-DE" sz="600" dirty="0">
                    <a:solidFill>
                      <a:srgbClr val="4A5C66"/>
                    </a:solidFill>
                  </a:rPr>
                  <a:t>, 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anzahl_kinder</a:t>
                </a:r>
                <a:r>
                  <a:rPr lang="de-DE" sz="600" dirty="0">
                    <a:solidFill>
                      <a:srgbClr val="4A5C66"/>
                    </a:solidFill>
                  </a:rPr>
                  <a:t>)</a:t>
                </a:r>
              </a:p>
              <a:p>
                <a:pPr marL="0" indent="0" defTabSz="180000">
                  <a:buNone/>
                </a:pPr>
                <a:r>
                  <a:rPr lang="de-DE" sz="600" dirty="0">
                    <a:solidFill>
                      <a:srgbClr val="4A5C66"/>
                    </a:solidFill>
                  </a:rPr>
                  <a:t>				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kinder</a:t>
                </a:r>
                <a:r>
                  <a:rPr lang="de-DE" sz="600" dirty="0">
                    <a:solidFill>
                      <a:srgbClr val="4A5C66"/>
                    </a:solidFill>
                  </a:rPr>
                  <a:t> &lt;- 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duplikation</a:t>
                </a:r>
                <a:r>
                  <a:rPr lang="de-DE" sz="600" dirty="0">
                    <a:solidFill>
                      <a:srgbClr val="4A5C66"/>
                    </a:solidFill>
                  </a:rPr>
                  <a:t>(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eltern</a:t>
                </a:r>
                <a:r>
                  <a:rPr lang="de-DE" sz="600" dirty="0">
                    <a:solidFill>
                      <a:srgbClr val="4A5C66"/>
                    </a:solidFill>
                  </a:rPr>
                  <a:t>, 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individuengroesse</a:t>
                </a:r>
                <a:r>
                  <a:rPr lang="de-DE" sz="600" dirty="0">
                    <a:solidFill>
                      <a:srgbClr val="4A5C66"/>
                    </a:solidFill>
                  </a:rPr>
                  <a:t>)</a:t>
                </a:r>
              </a:p>
              <a:p>
                <a:pPr marL="0" indent="0" defTabSz="180000">
                  <a:buNone/>
                </a:pPr>
                <a:r>
                  <a:rPr lang="de-DE" sz="600" dirty="0">
                    <a:solidFill>
                      <a:srgbClr val="4A5C66"/>
                    </a:solidFill>
                  </a:rPr>
                  <a:t>				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kinder</a:t>
                </a:r>
                <a:r>
                  <a:rPr lang="de-DE" sz="600" dirty="0">
                    <a:solidFill>
                      <a:srgbClr val="4A5C66"/>
                    </a:solidFill>
                  </a:rPr>
                  <a:t> &lt;- 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mutation</a:t>
                </a:r>
                <a:r>
                  <a:rPr lang="de-DE" sz="600" dirty="0">
                    <a:solidFill>
                      <a:srgbClr val="4A5C66"/>
                    </a:solidFill>
                  </a:rPr>
                  <a:t>(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kinder</a:t>
                </a:r>
                <a:r>
                  <a:rPr lang="de-DE" sz="600" dirty="0">
                    <a:solidFill>
                      <a:srgbClr val="4A5C66"/>
                    </a:solidFill>
                  </a:rPr>
                  <a:t>)</a:t>
                </a:r>
              </a:p>
              <a:p>
                <a:pPr marL="0" indent="0" defTabSz="180000">
                  <a:buNone/>
                </a:pPr>
                <a:r>
                  <a:rPr lang="de-DE" sz="600" dirty="0">
                    <a:solidFill>
                      <a:srgbClr val="4A5C66"/>
                    </a:solidFill>
                  </a:rPr>
                  <a:t>			</a:t>
                </a:r>
                <a:r>
                  <a:rPr lang="de-DE" sz="600" dirty="0"/>
                  <a:t>	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populationen</a:t>
                </a:r>
                <a:r>
                  <a:rPr lang="de-DE" sz="600" dirty="0">
                    <a:solidFill>
                      <a:srgbClr val="4A5C66"/>
                    </a:solidFill>
                  </a:rPr>
                  <a:t>[i] &lt;- 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selektion</a:t>
                </a:r>
                <a:r>
                  <a:rPr lang="de-DE" sz="600" dirty="0">
                    <a:solidFill>
                      <a:srgbClr val="4A5C66"/>
                    </a:solidFill>
                  </a:rPr>
                  <a:t>(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kinder</a:t>
                </a:r>
                <a:r>
                  <a:rPr lang="de-DE" sz="600" dirty="0">
                    <a:solidFill>
                      <a:srgbClr val="4A5C66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de-DE" sz="6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de-DE" sz="600" dirty="0">
                    <a:solidFill>
                      <a:srgbClr val="4A5C66"/>
                    </a:solidFill>
                  </a:rPr>
                  <a:t>, 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qualitaet</a:t>
                </a:r>
                <a:r>
                  <a:rPr lang="de-DE" sz="600" dirty="0">
                    <a:solidFill>
                      <a:srgbClr val="4A5C66"/>
                    </a:solidFill>
                  </a:rPr>
                  <a:t>) // oder 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selektion</a:t>
                </a:r>
                <a:r>
                  <a:rPr lang="de-DE" sz="600" dirty="0">
                    <a:solidFill>
                      <a:srgbClr val="4A5C66"/>
                    </a:solidFill>
                  </a:rPr>
                  <a:t>(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eltern</a:t>
                </a:r>
                <a:r>
                  <a:rPr lang="de-DE" sz="600" dirty="0">
                    <a:solidFill>
                      <a:srgbClr val="4A5C66"/>
                    </a:solidFill>
                  </a:rPr>
                  <a:t> + 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kinder</a:t>
                </a:r>
                <a:r>
                  <a:rPr lang="de-DE" sz="600" dirty="0">
                    <a:solidFill>
                      <a:srgbClr val="4A5C66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de-DE" sz="600" i="1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de-DE" sz="600" dirty="0">
                    <a:solidFill>
                      <a:srgbClr val="4A5C66"/>
                    </a:solidFill>
                  </a:rPr>
                  <a:t>, 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qualitaet</a:t>
                </a:r>
                <a:r>
                  <a:rPr lang="de-DE" sz="600" dirty="0">
                    <a:solidFill>
                      <a:srgbClr val="4A5C66"/>
                    </a:solidFill>
                  </a:rPr>
                  <a:t>)</a:t>
                </a:r>
              </a:p>
              <a:p>
                <a:pPr marL="0" indent="0" defTabSz="180000">
                  <a:buNone/>
                </a:pPr>
                <a:r>
                  <a:rPr lang="de-DE" sz="600" dirty="0"/>
                  <a:t>		// evtl. </a:t>
                </a:r>
                <a:r>
                  <a:rPr lang="de-DE" sz="600" dirty="0" err="1"/>
                  <a:t>populationen</a:t>
                </a:r>
                <a:r>
                  <a:rPr lang="de-DE" sz="600" dirty="0"/>
                  <a:t> &lt;- </a:t>
                </a:r>
                <a:r>
                  <a:rPr lang="de-DE" sz="600" dirty="0" err="1"/>
                  <a:t>tauscheIndividuen</a:t>
                </a:r>
                <a:r>
                  <a:rPr lang="de-DE" sz="600" dirty="0"/>
                  <a:t>(</a:t>
                </a:r>
                <a:r>
                  <a:rPr lang="de-DE" sz="600" dirty="0" err="1"/>
                  <a:t>populationen</a:t>
                </a:r>
                <a:r>
                  <a:rPr lang="de-DE" sz="600" dirty="0"/>
                  <a:t>)</a:t>
                </a:r>
              </a:p>
              <a:p>
                <a:pPr marL="0" indent="0" defTabSz="180000">
                  <a:buNone/>
                </a:pPr>
                <a:r>
                  <a:rPr lang="de-DE" sz="600" dirty="0">
                    <a:solidFill>
                      <a:srgbClr val="4A5C66"/>
                    </a:solidFill>
                  </a:rPr>
                  <a:t>	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loesung</a:t>
                </a:r>
                <a:r>
                  <a:rPr lang="de-DE" sz="600" dirty="0">
                    <a:solidFill>
                      <a:srgbClr val="4A5C66"/>
                    </a:solidFill>
                  </a:rPr>
                  <a:t> &lt;- 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bestenSelektion</a:t>
                </a:r>
                <a:r>
                  <a:rPr lang="de-DE" sz="600" dirty="0">
                    <a:solidFill>
                      <a:srgbClr val="4A5C66"/>
                    </a:solidFill>
                  </a:rPr>
                  <a:t>(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populationen</a:t>
                </a:r>
                <a:r>
                  <a:rPr lang="de-DE" sz="600" dirty="0">
                    <a:solidFill>
                      <a:srgbClr val="4A5C66"/>
                    </a:solidFill>
                  </a:rPr>
                  <a:t>)</a:t>
                </a:r>
              </a:p>
              <a:p>
                <a:pPr marL="0" indent="0" defTabSz="180000">
                  <a:buNone/>
                </a:pPr>
                <a:endParaRPr lang="de-DE" sz="600" dirty="0"/>
              </a:p>
            </p:txBody>
          </p:sp>
        </mc:Choice>
        <mc:Fallback xmlns="">
          <p:sp>
            <p:nvSpPr>
              <p:cNvPr id="4" name="Textplatzhalter 3">
                <a:extLst>
                  <a:ext uri="{FF2B5EF4-FFF2-40B4-BE49-F238E27FC236}">
                    <a16:creationId xmlns:a16="http://schemas.microsoft.com/office/drawing/2014/main" id="{027ACB38-45C8-49B7-B159-284BE2923EA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xfrm>
                <a:off x="6973078" y="1991593"/>
                <a:ext cx="4685528" cy="4305300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318442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96" name="Textplatzhalter 3">
                <a:extLst>
                  <a:ext uri="{FF2B5EF4-FFF2-40B4-BE49-F238E27FC236}">
                    <a16:creationId xmlns:a16="http://schemas.microsoft.com/office/drawing/2014/main" id="{197FB923-CD22-43D6-9B23-250E0B768933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352425" y="1991593"/>
                <a:ext cx="11487150" cy="43053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266700" indent="-2667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0BA24"/>
                  </a:buClr>
                  <a:buSzPct val="106000"/>
                  <a:buFont typeface="Wingdings" panose="05000000000000000000" pitchFamily="2" charset="2"/>
                  <a:buChar char="§"/>
                  <a:defRPr kern="1200" baseline="0">
                    <a:solidFill>
                      <a:srgbClr val="4A5C66"/>
                    </a:solidFill>
                    <a:latin typeface="Arial" pitchFamily="34" charset="0"/>
                    <a:ea typeface="MS PGothic" panose="020B0600070205080204" pitchFamily="34" charset="-128"/>
                    <a:cs typeface="Arial" pitchFamily="34" charset="0"/>
                  </a:defRPr>
                </a:lvl1pPr>
                <a:lvl2pPr marL="542925" indent="-276225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0BA24"/>
                  </a:buClr>
                  <a:buSzPct val="90000"/>
                  <a:buFont typeface="Wingdings" panose="05000000000000000000" pitchFamily="2" charset="2"/>
                  <a:buChar char="§"/>
                  <a:defRPr kern="1200">
                    <a:solidFill>
                      <a:srgbClr val="4A5C66"/>
                    </a:solidFill>
                    <a:latin typeface="Arial" pitchFamily="34" charset="0"/>
                    <a:ea typeface="Arial" charset="0"/>
                    <a:cs typeface="Arial" pitchFamily="34" charset="0"/>
                  </a:defRPr>
                </a:lvl2pPr>
                <a:lvl3pPr marL="809625" indent="-2667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0BA24"/>
                  </a:buClr>
                  <a:buSzPct val="80000"/>
                  <a:buFont typeface="Wingdings" panose="05000000000000000000" pitchFamily="2" charset="2"/>
                  <a:buChar char="§"/>
                  <a:defRPr kern="1200">
                    <a:solidFill>
                      <a:srgbClr val="4A5C66"/>
                    </a:solidFill>
                    <a:latin typeface="Arial" pitchFamily="34" charset="0"/>
                    <a:ea typeface="Arial" charset="0"/>
                    <a:cs typeface="Arial" pitchFamily="34" charset="0"/>
                  </a:defRPr>
                </a:lvl3pPr>
                <a:lvl4pPr marL="1076325" indent="-2667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0BA24"/>
                  </a:buClr>
                  <a:buSzPct val="80000"/>
                  <a:buFont typeface="Wingdings" panose="05000000000000000000" pitchFamily="2" charset="2"/>
                  <a:buChar char="§"/>
                  <a:defRPr kern="1200">
                    <a:solidFill>
                      <a:srgbClr val="4A5C66"/>
                    </a:solidFill>
                    <a:latin typeface="Arial" pitchFamily="34" charset="0"/>
                    <a:ea typeface="Arial" charset="0"/>
                    <a:cs typeface="Arial" pitchFamily="34" charset="0"/>
                  </a:defRPr>
                </a:lvl4pPr>
                <a:lvl5pPr marL="1343025" indent="-2667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0BA24"/>
                  </a:buClr>
                  <a:buSzPct val="80000"/>
                  <a:buFont typeface="Wingdings" panose="05000000000000000000" pitchFamily="2" charset="2"/>
                  <a:buChar char="§"/>
                  <a:defRPr kern="1200">
                    <a:solidFill>
                      <a:srgbClr val="4A5C66"/>
                    </a:solidFill>
                    <a:latin typeface="Arial" pitchFamily="34" charset="0"/>
                    <a:ea typeface="Arial" charset="0"/>
                    <a:cs typeface="Arial" pitchFamily="34" charset="0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de-DE" sz="1800" dirty="0"/>
                  <a:t>Mittelwert: </a:t>
                </a:r>
                <a14:m>
                  <m:oMath xmlns:m="http://schemas.openxmlformats.org/officeDocument/2006/math"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nary>
                      <m:naryPr>
                        <m:chr m:val="∑"/>
                        <m:ctrlPr>
                          <a:rPr lang="de-DE" sz="18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de-DE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de-DE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sz="1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de-DE" sz="1800" b="0" dirty="0"/>
              </a:p>
              <a:p>
                <a:r>
                  <a:rPr lang="de-DE" sz="1800" dirty="0"/>
                  <a:t>Varianz: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de-DE" sz="18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de-DE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de-DE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sz="1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nary>
                  </m:oMath>
                </a14:m>
                <a:endParaRPr lang="de-DE" sz="1800" dirty="0"/>
              </a:p>
              <a:p>
                <a:r>
                  <a:rPr lang="de-DE" sz="1800" dirty="0"/>
                  <a:t>Standardabweichung: </a:t>
                </a:r>
                <a14:m>
                  <m:oMath xmlns:m="http://schemas.openxmlformats.org/officeDocument/2006/math"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de-DE" sz="18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de-DE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8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de-DE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de-DE" sz="18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de-DE" sz="1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e-DE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de-DE" sz="18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  <m:nary>
                          <m:naryPr>
                            <m:chr m:val="∑"/>
                            <m:ctrlPr>
                              <a:rPr lang="de-DE" sz="18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de-DE" sz="1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de-DE" sz="18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de-DE" sz="18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b>
                              <m:sSubPr>
                                <m:ctrlPr>
                                  <a:rPr lang="de-DE" sz="1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8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de-DE" sz="18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de-DE" sz="18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de-DE" sz="18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</m:nary>
                      </m:e>
                    </m:rad>
                  </m:oMath>
                </a14:m>
                <a:endParaRPr lang="de-DE" sz="1800" b="0" dirty="0"/>
              </a:p>
              <a:p>
                <a:r>
                  <a:rPr lang="de-DE" sz="1800" dirty="0"/>
                  <a:t>Verteilungsfunktion: </a:t>
                </a:r>
                <a14:m>
                  <m:oMath xmlns:m="http://schemas.openxmlformats.org/officeDocument/2006/math"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de-DE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de-DE" sz="18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de-DE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de-DE" sz="1800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  <m:sSup>
                              <m:sSupPr>
                                <m:ctrlPr>
                                  <a:rPr lang="de-DE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sz="1800" b="0" i="1" smtClean="0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de-DE" sz="18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</m:den>
                    </m:f>
                    <m:nary>
                      <m:naryPr>
                        <m:ctrlPr>
                          <a:rPr lang="de-DE" sz="18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de-DE" sz="1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de-DE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  <m:sup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  <m:e>
                        <m:sSup>
                          <m:sSupPr>
                            <m:ctrlPr>
                              <a:rPr lang="de-DE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8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de-DE" sz="18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de-DE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de-DE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de-DE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8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de-DE" sz="1800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de-DE" sz="1800" b="0" i="1" smtClean="0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de-DE" sz="1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de-DE" sz="18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p>
                                  <m:sSupPr>
                                    <m:ctrlPr>
                                      <a:rPr lang="de-DE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800" b="0" i="1" smtClean="0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p>
                                    <m:r>
                                      <a:rPr lang="de-DE" sz="1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</m:sup>
                        </m:sSup>
                      </m:e>
                    </m:nary>
                  </m:oMath>
                </a14:m>
                <a:endParaRPr lang="de-DE" sz="1800" dirty="0"/>
              </a:p>
              <a:p>
                <a:r>
                  <a:rPr lang="de-DE" sz="1800" dirty="0"/>
                  <a:t>Dichtefunktion / Wahrscheinlichkeitsdichte:  </a:t>
                </a:r>
                <a14:m>
                  <m:oMath xmlns:m="http://schemas.openxmlformats.org/officeDocument/2006/math"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de-DE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de-DE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p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de-DE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de-DE" sz="18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de-DE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de-DE" sz="1800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  <m:sSup>
                              <m:sSupPr>
                                <m:ctrlPr>
                                  <a:rPr lang="de-DE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sz="1800" b="0" i="1" smtClean="0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de-DE" sz="18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</m:den>
                    </m:f>
                    <m:sSup>
                      <m:sSupPr>
                        <m:ctrlPr>
                          <a:rPr lang="de-DE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de-DE" sz="18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de-DE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de-DE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sz="18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de-DE" sz="18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de-DE" sz="18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de-DE" sz="18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de-DE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sSup>
                              <m:sSupPr>
                                <m:ctrlPr>
                                  <a:rPr lang="de-DE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sz="1800" b="0" i="1" smtClean="0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de-DE" sz="18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sup>
                    </m:sSup>
                  </m:oMath>
                </a14:m>
                <a:endParaRPr lang="de-DE" sz="1800" dirty="0"/>
              </a:p>
              <a:p>
                <a:endParaRPr lang="de-DE" sz="1800" dirty="0"/>
              </a:p>
              <a:p>
                <a:r>
                  <a:rPr lang="de-DE" sz="1800" dirty="0"/>
                  <a:t>Teilfläche unterhalb der Dichtefunktion: </a:t>
                </a:r>
                <a14:m>
                  <m:oMath xmlns:m="http://schemas.openxmlformats.org/officeDocument/2006/math"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≤</m:t>
                        </m:r>
                        <m:sSub>
                          <m:sSubPr>
                            <m:ctrlPr>
                              <a:rPr lang="de-DE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de-DE" sz="18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de-DE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23"/>
                              </m:rPr>
                              <a:rPr lang="de-DE" sz="1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m:rPr>
                                <m:brk m:alnAt="23"/>
                              </m:rPr>
                              <a:rPr lang="de-DE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  <m:sup>
                        <m:sSub>
                          <m:sSubPr>
                            <m:ctrlPr>
                              <a:rPr lang="de-DE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p>
                      <m:e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de-DE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</m:e>
                    </m:nary>
                  </m:oMath>
                </a14:m>
                <a:endParaRPr lang="de-DE" sz="1800" dirty="0"/>
              </a:p>
            </p:txBody>
          </p:sp>
        </mc:Choice>
        <mc:Fallback>
          <p:sp>
            <p:nvSpPr>
              <p:cNvPr id="396" name="Textplatzhalter 3">
                <a:extLst>
                  <a:ext uri="{FF2B5EF4-FFF2-40B4-BE49-F238E27FC236}">
                    <a16:creationId xmlns:a16="http://schemas.microsoft.com/office/drawing/2014/main" id="{197FB923-CD22-43D6-9B23-250E0B7689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52425" y="1991593"/>
                <a:ext cx="11487150" cy="4305300"/>
              </a:xfrm>
              <a:prstGeom prst="rect">
                <a:avLst/>
              </a:prstGeom>
              <a:blipFill>
                <a:blip r:embed="rId2"/>
                <a:stretch>
                  <a:fillRect l="-425" t="-8924" b="-2408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el 2">
            <a:extLst>
              <a:ext uri="{FF2B5EF4-FFF2-40B4-BE49-F238E27FC236}">
                <a16:creationId xmlns:a16="http://schemas.microsoft.com/office/drawing/2014/main" id="{35997702-CF95-4A86-956F-9AE51732A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Normalverteilung</a:t>
            </a:r>
          </a:p>
        </p:txBody>
      </p:sp>
      <p:pic>
        <p:nvPicPr>
          <p:cNvPr id="6" name="Grafik 5" descr="Ein Bild, das Text, Elektronik enthält.&#10;&#10;Automatisch generierte Beschreibung">
            <a:extLst>
              <a:ext uri="{FF2B5EF4-FFF2-40B4-BE49-F238E27FC236}">
                <a16:creationId xmlns:a16="http://schemas.microsoft.com/office/drawing/2014/main" id="{B4055453-3841-4AE9-8A0E-733FE29275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9363" y="1991593"/>
            <a:ext cx="3209243" cy="1941592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D6F7FEF7-607C-4208-BC4E-ACC979BFF6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97602" y="4296003"/>
            <a:ext cx="2761004" cy="176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9663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96" name="Textplatzhalter 3">
                <a:extLst>
                  <a:ext uri="{FF2B5EF4-FFF2-40B4-BE49-F238E27FC236}">
                    <a16:creationId xmlns:a16="http://schemas.microsoft.com/office/drawing/2014/main" id="{197FB923-CD22-43D6-9B23-250E0B768933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352425" y="1991593"/>
                <a:ext cx="11487150" cy="43053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266700" indent="-2667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0BA24"/>
                  </a:buClr>
                  <a:buSzPct val="106000"/>
                  <a:buFont typeface="Wingdings" panose="05000000000000000000" pitchFamily="2" charset="2"/>
                  <a:buChar char="§"/>
                  <a:defRPr kern="1200" baseline="0">
                    <a:solidFill>
                      <a:srgbClr val="4A5C66"/>
                    </a:solidFill>
                    <a:latin typeface="Arial" pitchFamily="34" charset="0"/>
                    <a:ea typeface="MS PGothic" panose="020B0600070205080204" pitchFamily="34" charset="-128"/>
                    <a:cs typeface="Arial" pitchFamily="34" charset="0"/>
                  </a:defRPr>
                </a:lvl1pPr>
                <a:lvl2pPr marL="542925" indent="-276225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0BA24"/>
                  </a:buClr>
                  <a:buSzPct val="90000"/>
                  <a:buFont typeface="Wingdings" panose="05000000000000000000" pitchFamily="2" charset="2"/>
                  <a:buChar char="§"/>
                  <a:defRPr kern="1200">
                    <a:solidFill>
                      <a:srgbClr val="4A5C66"/>
                    </a:solidFill>
                    <a:latin typeface="Arial" pitchFamily="34" charset="0"/>
                    <a:ea typeface="Arial" charset="0"/>
                    <a:cs typeface="Arial" pitchFamily="34" charset="0"/>
                  </a:defRPr>
                </a:lvl2pPr>
                <a:lvl3pPr marL="809625" indent="-2667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0BA24"/>
                  </a:buClr>
                  <a:buSzPct val="80000"/>
                  <a:buFont typeface="Wingdings" panose="05000000000000000000" pitchFamily="2" charset="2"/>
                  <a:buChar char="§"/>
                  <a:defRPr kern="1200">
                    <a:solidFill>
                      <a:srgbClr val="4A5C66"/>
                    </a:solidFill>
                    <a:latin typeface="Arial" pitchFamily="34" charset="0"/>
                    <a:ea typeface="Arial" charset="0"/>
                    <a:cs typeface="Arial" pitchFamily="34" charset="0"/>
                  </a:defRPr>
                </a:lvl3pPr>
                <a:lvl4pPr marL="1076325" indent="-2667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0BA24"/>
                  </a:buClr>
                  <a:buSzPct val="80000"/>
                  <a:buFont typeface="Wingdings" panose="05000000000000000000" pitchFamily="2" charset="2"/>
                  <a:buChar char="§"/>
                  <a:defRPr kern="1200">
                    <a:solidFill>
                      <a:srgbClr val="4A5C66"/>
                    </a:solidFill>
                    <a:latin typeface="Arial" pitchFamily="34" charset="0"/>
                    <a:ea typeface="Arial" charset="0"/>
                    <a:cs typeface="Arial" pitchFamily="34" charset="0"/>
                  </a:defRPr>
                </a:lvl4pPr>
                <a:lvl5pPr marL="1343025" indent="-2667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0BA24"/>
                  </a:buClr>
                  <a:buSzPct val="80000"/>
                  <a:buFont typeface="Wingdings" panose="05000000000000000000" pitchFamily="2" charset="2"/>
                  <a:buChar char="§"/>
                  <a:defRPr kern="1200">
                    <a:solidFill>
                      <a:srgbClr val="4A5C66"/>
                    </a:solidFill>
                    <a:latin typeface="Arial" pitchFamily="34" charset="0"/>
                    <a:ea typeface="Arial" charset="0"/>
                    <a:cs typeface="Arial" pitchFamily="34" charset="0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de-DE" sz="1800" dirty="0"/>
                  <a:t>Zum Ablesen der Wahrscheinlichkeiten</a:t>
                </a:r>
              </a:p>
              <a:p>
                <a:endParaRPr lang="de-DE" sz="1800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de-DE" sz="1800">
                        <a:latin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de-DE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8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de-DE" sz="18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de-DE" sz="1800" b="0" i="0" smtClean="0">
                        <a:latin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de-DE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de-DE" sz="18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e-DE" sz="1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de-DE" sz="18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de-DE" sz="1800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num>
                          <m:den>
                            <m:r>
                              <a:rPr lang="de-DE" sz="1800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den>
                        </m:f>
                      </m:e>
                    </m:d>
                  </m:oMath>
                </a14:m>
                <a:endParaRPr lang="de-DE" sz="1800" dirty="0"/>
              </a:p>
              <a:p>
                <a:endParaRPr lang="de-DE" sz="1800" b="0" i="0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1800" b="0" i="0" smtClean="0">
                        <a:latin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de-DE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de-DE" sz="18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e-DE" sz="1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de-DE" sz="18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de-DE" sz="1800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num>
                          <m:den>
                            <m:r>
                              <a:rPr lang="de-DE" sz="1800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den>
                        </m:f>
                      </m:e>
                    </m:d>
                  </m:oMath>
                </a14:m>
                <a:r>
                  <a:rPr lang="de-DE" sz="1800" dirty="0"/>
                  <a:t> ablesen aus Standardnormalverteilungstabelle</a:t>
                </a:r>
              </a:p>
              <a:p>
                <a:pPr marL="0" indent="0">
                  <a:buNone/>
                </a:pPr>
                <a:endParaRPr lang="de-DE" sz="1800" dirty="0"/>
              </a:p>
              <a:p>
                <a:pPr marL="0" indent="0">
                  <a:buNone/>
                </a:pPr>
                <a:endParaRPr lang="de-DE" sz="1800" dirty="0"/>
              </a:p>
              <a:p>
                <a:endParaRPr lang="de-DE" sz="1800" dirty="0"/>
              </a:p>
              <a:p>
                <a:endParaRPr lang="de-DE" sz="1800" dirty="0"/>
              </a:p>
            </p:txBody>
          </p:sp>
        </mc:Choice>
        <mc:Fallback>
          <p:sp>
            <p:nvSpPr>
              <p:cNvPr id="396" name="Textplatzhalter 3">
                <a:extLst>
                  <a:ext uri="{FF2B5EF4-FFF2-40B4-BE49-F238E27FC236}">
                    <a16:creationId xmlns:a16="http://schemas.microsoft.com/office/drawing/2014/main" id="{197FB923-CD22-43D6-9B23-250E0B7689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52425" y="1991593"/>
                <a:ext cx="11487150" cy="4305300"/>
              </a:xfrm>
              <a:prstGeom prst="rect">
                <a:avLst/>
              </a:prstGeom>
              <a:blipFill>
                <a:blip r:embed="rId2"/>
                <a:stretch>
                  <a:fillRect l="-425" t="-850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el 2">
            <a:extLst>
              <a:ext uri="{FF2B5EF4-FFF2-40B4-BE49-F238E27FC236}">
                <a16:creationId xmlns:a16="http://schemas.microsoft.com/office/drawing/2014/main" id="{35997702-CF95-4A86-956F-9AE51732A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Standardnormalverteilung</a:t>
            </a:r>
          </a:p>
        </p:txBody>
      </p:sp>
      <p:graphicFrame>
        <p:nvGraphicFramePr>
          <p:cNvPr id="4" name="Tabelle 3">
            <a:extLst>
              <a:ext uri="{FF2B5EF4-FFF2-40B4-BE49-F238E27FC236}">
                <a16:creationId xmlns:a16="http://schemas.microsoft.com/office/drawing/2014/main" id="{221FA8E9-B5F9-470F-9FFB-AFBFF7DD3C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3275260"/>
              </p:ext>
            </p:extLst>
          </p:nvPr>
        </p:nvGraphicFramePr>
        <p:xfrm>
          <a:off x="6505575" y="-1"/>
          <a:ext cx="5686417" cy="6486522"/>
        </p:xfrm>
        <a:graphic>
          <a:graphicData uri="http://schemas.openxmlformats.org/drawingml/2006/table">
            <a:tbl>
              <a:tblPr/>
              <a:tblGrid>
                <a:gridCol w="516947">
                  <a:extLst>
                    <a:ext uri="{9D8B030D-6E8A-4147-A177-3AD203B41FA5}">
                      <a16:colId xmlns:a16="http://schemas.microsoft.com/office/drawing/2014/main" val="2927550982"/>
                    </a:ext>
                  </a:extLst>
                </a:gridCol>
                <a:gridCol w="516947">
                  <a:extLst>
                    <a:ext uri="{9D8B030D-6E8A-4147-A177-3AD203B41FA5}">
                      <a16:colId xmlns:a16="http://schemas.microsoft.com/office/drawing/2014/main" val="2640563454"/>
                    </a:ext>
                  </a:extLst>
                </a:gridCol>
                <a:gridCol w="516947">
                  <a:extLst>
                    <a:ext uri="{9D8B030D-6E8A-4147-A177-3AD203B41FA5}">
                      <a16:colId xmlns:a16="http://schemas.microsoft.com/office/drawing/2014/main" val="3786190265"/>
                    </a:ext>
                  </a:extLst>
                </a:gridCol>
                <a:gridCol w="516947">
                  <a:extLst>
                    <a:ext uri="{9D8B030D-6E8A-4147-A177-3AD203B41FA5}">
                      <a16:colId xmlns:a16="http://schemas.microsoft.com/office/drawing/2014/main" val="787077355"/>
                    </a:ext>
                  </a:extLst>
                </a:gridCol>
                <a:gridCol w="516947">
                  <a:extLst>
                    <a:ext uri="{9D8B030D-6E8A-4147-A177-3AD203B41FA5}">
                      <a16:colId xmlns:a16="http://schemas.microsoft.com/office/drawing/2014/main" val="3839882903"/>
                    </a:ext>
                  </a:extLst>
                </a:gridCol>
                <a:gridCol w="516947">
                  <a:extLst>
                    <a:ext uri="{9D8B030D-6E8A-4147-A177-3AD203B41FA5}">
                      <a16:colId xmlns:a16="http://schemas.microsoft.com/office/drawing/2014/main" val="3968519890"/>
                    </a:ext>
                  </a:extLst>
                </a:gridCol>
                <a:gridCol w="516947">
                  <a:extLst>
                    <a:ext uri="{9D8B030D-6E8A-4147-A177-3AD203B41FA5}">
                      <a16:colId xmlns:a16="http://schemas.microsoft.com/office/drawing/2014/main" val="1702399083"/>
                    </a:ext>
                  </a:extLst>
                </a:gridCol>
                <a:gridCol w="516947">
                  <a:extLst>
                    <a:ext uri="{9D8B030D-6E8A-4147-A177-3AD203B41FA5}">
                      <a16:colId xmlns:a16="http://schemas.microsoft.com/office/drawing/2014/main" val="815619911"/>
                    </a:ext>
                  </a:extLst>
                </a:gridCol>
                <a:gridCol w="516947">
                  <a:extLst>
                    <a:ext uri="{9D8B030D-6E8A-4147-A177-3AD203B41FA5}">
                      <a16:colId xmlns:a16="http://schemas.microsoft.com/office/drawing/2014/main" val="967049931"/>
                    </a:ext>
                  </a:extLst>
                </a:gridCol>
                <a:gridCol w="516947">
                  <a:extLst>
                    <a:ext uri="{9D8B030D-6E8A-4147-A177-3AD203B41FA5}">
                      <a16:colId xmlns:a16="http://schemas.microsoft.com/office/drawing/2014/main" val="208096598"/>
                    </a:ext>
                  </a:extLst>
                </a:gridCol>
                <a:gridCol w="516947">
                  <a:extLst>
                    <a:ext uri="{9D8B030D-6E8A-4147-A177-3AD203B41FA5}">
                      <a16:colId xmlns:a16="http://schemas.microsoft.com/office/drawing/2014/main" val="1365573138"/>
                    </a:ext>
                  </a:extLst>
                </a:gridCol>
              </a:tblGrid>
              <a:tr h="154441">
                <a:tc>
                  <a:txBody>
                    <a:bodyPr/>
                    <a:lstStyle/>
                    <a:p>
                      <a:pPr algn="ctr"/>
                      <a:r>
                        <a:rPr lang="de-DE" sz="800" b="1" dirty="0"/>
                        <a:t>z</a:t>
                      </a:r>
                      <a:endParaRPr lang="de-DE" sz="800" dirty="0"/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b="1" dirty="0"/>
                        <a:t>0</a:t>
                      </a:r>
                      <a:endParaRPr lang="de-DE" sz="800" dirty="0"/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b="1" dirty="0"/>
                        <a:t>0,01</a:t>
                      </a:r>
                      <a:endParaRPr lang="de-DE" sz="800" dirty="0"/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b="1" dirty="0"/>
                        <a:t>0,02</a:t>
                      </a:r>
                      <a:endParaRPr lang="de-DE" sz="800" dirty="0"/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b="1" dirty="0"/>
                        <a:t>0,03</a:t>
                      </a:r>
                      <a:endParaRPr lang="de-DE" sz="800" dirty="0"/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b="1" dirty="0"/>
                        <a:t>0,04</a:t>
                      </a:r>
                      <a:endParaRPr lang="de-DE" sz="800" dirty="0"/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b="1" dirty="0"/>
                        <a:t>0,05</a:t>
                      </a:r>
                      <a:endParaRPr lang="de-DE" sz="800" dirty="0"/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b="1" dirty="0"/>
                        <a:t>0,06</a:t>
                      </a:r>
                      <a:endParaRPr lang="de-DE" sz="800" dirty="0"/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b="1" dirty="0"/>
                        <a:t>0,07</a:t>
                      </a:r>
                      <a:endParaRPr lang="de-DE" sz="800" dirty="0"/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b="1" dirty="0"/>
                        <a:t>0,08</a:t>
                      </a:r>
                      <a:endParaRPr lang="de-DE" sz="800" dirty="0"/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b="1" dirty="0"/>
                        <a:t>0,09</a:t>
                      </a:r>
                      <a:endParaRPr lang="de-DE" sz="800" dirty="0"/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3504976"/>
                  </a:ext>
                </a:extLst>
              </a:tr>
              <a:tr h="154441">
                <a:tc>
                  <a:txBody>
                    <a:bodyPr/>
                    <a:lstStyle/>
                    <a:p>
                      <a:pPr algn="ctr"/>
                      <a:r>
                        <a:rPr lang="de-DE" sz="800" b="1" dirty="0">
                          <a:effectLst/>
                        </a:rPr>
                        <a:t>0,0</a:t>
                      </a:r>
                      <a:endParaRPr lang="de-DE" sz="800" dirty="0">
                        <a:effectLst/>
                      </a:endParaRP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dirty="0"/>
                        <a:t>0,50000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dirty="0"/>
                        <a:t>0,50399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dirty="0"/>
                        <a:t>0,50798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dirty="0"/>
                        <a:t>0,51197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0,51595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0,51994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dirty="0"/>
                        <a:t>0,52392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dirty="0"/>
                        <a:t>0,52790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dirty="0"/>
                        <a:t>0,53188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dirty="0"/>
                        <a:t>0,53586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5929297"/>
                  </a:ext>
                </a:extLst>
              </a:tr>
              <a:tr h="154441">
                <a:tc>
                  <a:txBody>
                    <a:bodyPr/>
                    <a:lstStyle/>
                    <a:p>
                      <a:pPr algn="ctr"/>
                      <a:r>
                        <a:rPr lang="de-DE" sz="800" b="1" dirty="0">
                          <a:effectLst/>
                        </a:rPr>
                        <a:t>0,1</a:t>
                      </a:r>
                      <a:endParaRPr lang="de-DE" sz="800" dirty="0">
                        <a:effectLst/>
                      </a:endParaRP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dirty="0"/>
                        <a:t>0,53983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0,54380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0,54776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0,55172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0,55567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0,55962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0,56356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0,56749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0,57142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0,57535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5035960"/>
                  </a:ext>
                </a:extLst>
              </a:tr>
              <a:tr h="154441">
                <a:tc>
                  <a:txBody>
                    <a:bodyPr/>
                    <a:lstStyle/>
                    <a:p>
                      <a:pPr algn="ctr"/>
                      <a:r>
                        <a:rPr lang="de-DE" sz="800" b="1" dirty="0">
                          <a:effectLst/>
                        </a:rPr>
                        <a:t>0,2</a:t>
                      </a:r>
                      <a:endParaRPr lang="de-DE" sz="800" dirty="0">
                        <a:effectLst/>
                      </a:endParaRP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0,57926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dirty="0"/>
                        <a:t>0,58317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0,58706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0,59095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0,59483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0,59871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0,60257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0,60642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0,61026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0,61409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036925"/>
                  </a:ext>
                </a:extLst>
              </a:tr>
              <a:tr h="154441">
                <a:tc>
                  <a:txBody>
                    <a:bodyPr/>
                    <a:lstStyle/>
                    <a:p>
                      <a:pPr algn="ctr"/>
                      <a:r>
                        <a:rPr lang="de-DE" sz="800" b="1" dirty="0">
                          <a:effectLst/>
                        </a:rPr>
                        <a:t>0,3</a:t>
                      </a:r>
                      <a:endParaRPr lang="de-DE" sz="800" dirty="0">
                        <a:effectLst/>
                      </a:endParaRP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0,61791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dirty="0"/>
                        <a:t>0,62172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0,62552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0,62930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0,63307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0,63683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0,64058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0,64431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0,64803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0,65173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1148788"/>
                  </a:ext>
                </a:extLst>
              </a:tr>
              <a:tr h="154441">
                <a:tc>
                  <a:txBody>
                    <a:bodyPr/>
                    <a:lstStyle/>
                    <a:p>
                      <a:pPr algn="ctr"/>
                      <a:r>
                        <a:rPr lang="de-DE" sz="800" b="1" dirty="0">
                          <a:effectLst/>
                        </a:rPr>
                        <a:t>0,4</a:t>
                      </a:r>
                      <a:endParaRPr lang="de-DE" sz="800" dirty="0">
                        <a:effectLst/>
                      </a:endParaRP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0,65542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dirty="0"/>
                        <a:t>0,65910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0,66276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0,66640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0,67003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0,67364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0,67724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0,68082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0,68439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0,68793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1333700"/>
                  </a:ext>
                </a:extLst>
              </a:tr>
              <a:tr h="154441">
                <a:tc>
                  <a:txBody>
                    <a:bodyPr/>
                    <a:lstStyle/>
                    <a:p>
                      <a:pPr algn="ctr"/>
                      <a:r>
                        <a:rPr lang="de-DE" sz="800" b="1" dirty="0">
                          <a:effectLst/>
                        </a:rPr>
                        <a:t>0,5</a:t>
                      </a:r>
                      <a:endParaRPr lang="de-DE" sz="800" dirty="0">
                        <a:effectLst/>
                      </a:endParaRP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0,69146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0,69497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dirty="0"/>
                        <a:t>0,69847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0,70194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0,70540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0,70884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0,71226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0,71566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0,71904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0,72240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4380916"/>
                  </a:ext>
                </a:extLst>
              </a:tr>
              <a:tr h="154441">
                <a:tc>
                  <a:txBody>
                    <a:bodyPr/>
                    <a:lstStyle/>
                    <a:p>
                      <a:pPr algn="ctr"/>
                      <a:r>
                        <a:rPr lang="de-DE" sz="800" b="1" dirty="0">
                          <a:effectLst/>
                        </a:rPr>
                        <a:t>0,6</a:t>
                      </a:r>
                      <a:endParaRPr lang="de-DE" sz="800" dirty="0">
                        <a:effectLst/>
                      </a:endParaRP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0,72575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0,72907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dirty="0"/>
                        <a:t>0,73237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0,73565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0,73891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0,74215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0,74537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0,74857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0,75175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0,75490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909351"/>
                  </a:ext>
                </a:extLst>
              </a:tr>
              <a:tr h="154441">
                <a:tc>
                  <a:txBody>
                    <a:bodyPr/>
                    <a:lstStyle/>
                    <a:p>
                      <a:pPr algn="ctr"/>
                      <a:r>
                        <a:rPr lang="de-DE" sz="800" b="1" dirty="0">
                          <a:effectLst/>
                        </a:rPr>
                        <a:t>0,7</a:t>
                      </a:r>
                      <a:endParaRPr lang="de-DE" sz="800" dirty="0">
                        <a:effectLst/>
                      </a:endParaRP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0,75804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0,76115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0,76424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0,76730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0,77035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0,77337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0,77637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0,77935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0,78230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0,78524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1997318"/>
                  </a:ext>
                </a:extLst>
              </a:tr>
              <a:tr h="154441">
                <a:tc>
                  <a:txBody>
                    <a:bodyPr/>
                    <a:lstStyle/>
                    <a:p>
                      <a:pPr algn="ctr"/>
                      <a:r>
                        <a:rPr lang="de-DE" sz="800" b="1" dirty="0">
                          <a:effectLst/>
                        </a:rPr>
                        <a:t>0,8</a:t>
                      </a:r>
                      <a:endParaRPr lang="de-DE" sz="800" dirty="0">
                        <a:effectLst/>
                      </a:endParaRP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0,78814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0,79103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dirty="0"/>
                        <a:t>0,79389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0,79673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0,79955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0,80234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0,80511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0,80785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0,81057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0,81327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7311256"/>
                  </a:ext>
                </a:extLst>
              </a:tr>
              <a:tr h="154441">
                <a:tc>
                  <a:txBody>
                    <a:bodyPr/>
                    <a:lstStyle/>
                    <a:p>
                      <a:pPr algn="ctr"/>
                      <a:r>
                        <a:rPr lang="de-DE" sz="800" b="1" dirty="0">
                          <a:effectLst/>
                        </a:rPr>
                        <a:t>0,9</a:t>
                      </a:r>
                      <a:endParaRPr lang="de-DE" sz="800" dirty="0">
                        <a:effectLst/>
                      </a:endParaRP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0,81594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0,81859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0,82121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0,82381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0,82639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0,82894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0,83147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0,83398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0,83646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0,83891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7022555"/>
                  </a:ext>
                </a:extLst>
              </a:tr>
              <a:tr h="154441">
                <a:tc>
                  <a:txBody>
                    <a:bodyPr/>
                    <a:lstStyle/>
                    <a:p>
                      <a:pPr algn="ctr"/>
                      <a:r>
                        <a:rPr lang="de-DE" sz="800" b="1">
                          <a:effectLst/>
                        </a:rPr>
                        <a:t>1,0</a:t>
                      </a:r>
                      <a:endParaRPr lang="de-DE" sz="800">
                        <a:effectLst/>
                      </a:endParaRP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0,84134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0,84375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0,84614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dirty="0"/>
                        <a:t>0,84849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0,85083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0,85314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0,85543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0,85769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0,85993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0,86214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8892436"/>
                  </a:ext>
                </a:extLst>
              </a:tr>
              <a:tr h="154441">
                <a:tc>
                  <a:txBody>
                    <a:bodyPr/>
                    <a:lstStyle/>
                    <a:p>
                      <a:pPr algn="ctr"/>
                      <a:r>
                        <a:rPr lang="de-DE" sz="800" b="1" dirty="0">
                          <a:effectLst/>
                        </a:rPr>
                        <a:t>1,1</a:t>
                      </a:r>
                      <a:endParaRPr lang="de-DE" sz="800" dirty="0">
                        <a:effectLst/>
                      </a:endParaRP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0,86433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0,86650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0,86864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0,87076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0,87286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0,87493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0,87698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0,87900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0,88100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0,88298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2194108"/>
                  </a:ext>
                </a:extLst>
              </a:tr>
              <a:tr h="154441">
                <a:tc>
                  <a:txBody>
                    <a:bodyPr/>
                    <a:lstStyle/>
                    <a:p>
                      <a:pPr algn="ctr"/>
                      <a:r>
                        <a:rPr lang="de-DE" sz="800" b="1" dirty="0">
                          <a:effectLst/>
                        </a:rPr>
                        <a:t>1,2</a:t>
                      </a:r>
                      <a:endParaRPr lang="de-DE" sz="800" dirty="0">
                        <a:effectLst/>
                      </a:endParaRP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0,88493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0,88686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0,88877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dirty="0"/>
                        <a:t>0,89065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0,89251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0,89435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0,89617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0,89796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0,89973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0,90147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9332277"/>
                  </a:ext>
                </a:extLst>
              </a:tr>
              <a:tr h="154441">
                <a:tc>
                  <a:txBody>
                    <a:bodyPr/>
                    <a:lstStyle/>
                    <a:p>
                      <a:pPr algn="ctr"/>
                      <a:r>
                        <a:rPr lang="de-DE" sz="800" b="1" dirty="0">
                          <a:effectLst/>
                        </a:rPr>
                        <a:t>1,3</a:t>
                      </a:r>
                      <a:endParaRPr lang="de-DE" sz="800" dirty="0">
                        <a:effectLst/>
                      </a:endParaRP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0,90320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0,90490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0,90658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dirty="0"/>
                        <a:t>0,90824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0,90988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0,91149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0,91309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0,91466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0,91621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0,91774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5279335"/>
                  </a:ext>
                </a:extLst>
              </a:tr>
              <a:tr h="154441">
                <a:tc>
                  <a:txBody>
                    <a:bodyPr/>
                    <a:lstStyle/>
                    <a:p>
                      <a:pPr algn="ctr"/>
                      <a:r>
                        <a:rPr lang="de-DE" sz="800" b="1" dirty="0">
                          <a:effectLst/>
                        </a:rPr>
                        <a:t>1,4</a:t>
                      </a:r>
                      <a:endParaRPr lang="de-DE" sz="800" dirty="0">
                        <a:effectLst/>
                      </a:endParaRP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0,91924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0,92073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0,92220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dirty="0"/>
                        <a:t>0,92364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0,92507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0,92647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0,92785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0,92922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0,93056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0,93189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5321189"/>
                  </a:ext>
                </a:extLst>
              </a:tr>
              <a:tr h="154441">
                <a:tc>
                  <a:txBody>
                    <a:bodyPr/>
                    <a:lstStyle/>
                    <a:p>
                      <a:pPr algn="ctr"/>
                      <a:r>
                        <a:rPr lang="de-DE" sz="800" b="1" dirty="0">
                          <a:effectLst/>
                        </a:rPr>
                        <a:t>1,5</a:t>
                      </a:r>
                      <a:endParaRPr lang="de-DE" sz="800" dirty="0">
                        <a:effectLst/>
                      </a:endParaRP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0,93319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0,93448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0,93574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0,93699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dirty="0"/>
                        <a:t>0,93822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0,93943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0,94062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0,94179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0,94295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0,94408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9113108"/>
                  </a:ext>
                </a:extLst>
              </a:tr>
              <a:tr h="154441">
                <a:tc>
                  <a:txBody>
                    <a:bodyPr/>
                    <a:lstStyle/>
                    <a:p>
                      <a:pPr algn="ctr"/>
                      <a:r>
                        <a:rPr lang="de-DE" sz="800" b="1" dirty="0">
                          <a:effectLst/>
                        </a:rPr>
                        <a:t>1,6</a:t>
                      </a:r>
                      <a:endParaRPr lang="de-DE" sz="800" dirty="0">
                        <a:effectLst/>
                      </a:endParaRP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0,94520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0,94630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0,94738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0,94845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dirty="0"/>
                        <a:t>0,94950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0,95053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0,95154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0,95254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0,95352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0,95449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717345"/>
                  </a:ext>
                </a:extLst>
              </a:tr>
              <a:tr h="154441">
                <a:tc>
                  <a:txBody>
                    <a:bodyPr/>
                    <a:lstStyle/>
                    <a:p>
                      <a:pPr algn="ctr"/>
                      <a:r>
                        <a:rPr lang="de-DE" sz="800" b="1" dirty="0">
                          <a:effectLst/>
                        </a:rPr>
                        <a:t>1,7</a:t>
                      </a:r>
                      <a:endParaRPr lang="de-DE" sz="800" dirty="0">
                        <a:effectLst/>
                      </a:endParaRP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0,95543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0,95637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0,95728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0,95818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0,95907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0,95994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0,96080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0,96164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0,96246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0,96327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8177855"/>
                  </a:ext>
                </a:extLst>
              </a:tr>
              <a:tr h="154441">
                <a:tc>
                  <a:txBody>
                    <a:bodyPr/>
                    <a:lstStyle/>
                    <a:p>
                      <a:pPr algn="ctr"/>
                      <a:r>
                        <a:rPr lang="de-DE" sz="800" b="1" dirty="0">
                          <a:effectLst/>
                        </a:rPr>
                        <a:t>1,8</a:t>
                      </a:r>
                      <a:endParaRPr lang="de-DE" sz="800" dirty="0">
                        <a:effectLst/>
                      </a:endParaRP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0,96407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0,96485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dirty="0"/>
                        <a:t>0,96562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0,96638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dirty="0"/>
                        <a:t>0,96712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0,96784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0,96856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0,96926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0,96995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0,97062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0702628"/>
                  </a:ext>
                </a:extLst>
              </a:tr>
              <a:tr h="154441">
                <a:tc>
                  <a:txBody>
                    <a:bodyPr/>
                    <a:lstStyle/>
                    <a:p>
                      <a:pPr algn="ctr"/>
                      <a:r>
                        <a:rPr lang="de-DE" sz="800" b="1" dirty="0">
                          <a:effectLst/>
                        </a:rPr>
                        <a:t>1,9</a:t>
                      </a:r>
                      <a:endParaRPr lang="de-DE" sz="800" dirty="0">
                        <a:effectLst/>
                      </a:endParaRP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0,97128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0,97193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0,97257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0,97320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0,97381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0,97441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0,97500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0,97558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0,97615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0,97670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514447"/>
                  </a:ext>
                </a:extLst>
              </a:tr>
              <a:tr h="154441">
                <a:tc>
                  <a:txBody>
                    <a:bodyPr/>
                    <a:lstStyle/>
                    <a:p>
                      <a:pPr algn="ctr"/>
                      <a:r>
                        <a:rPr lang="de-DE" sz="800" b="1">
                          <a:effectLst/>
                        </a:rPr>
                        <a:t>2,0</a:t>
                      </a:r>
                      <a:endParaRPr lang="de-DE" sz="800">
                        <a:effectLst/>
                      </a:endParaRP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0,97725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0,97778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0,97831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0,97882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0,97932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0,97982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0,98030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0,98077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0,98124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0,98169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124954"/>
                  </a:ext>
                </a:extLst>
              </a:tr>
              <a:tr h="154441">
                <a:tc>
                  <a:txBody>
                    <a:bodyPr/>
                    <a:lstStyle/>
                    <a:p>
                      <a:pPr algn="ctr"/>
                      <a:r>
                        <a:rPr lang="de-DE" sz="800" b="1" dirty="0">
                          <a:effectLst/>
                        </a:rPr>
                        <a:t>2,1</a:t>
                      </a:r>
                      <a:endParaRPr lang="de-DE" sz="800" dirty="0">
                        <a:effectLst/>
                      </a:endParaRP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0,98214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0,98257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0,98300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0,98341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0,98382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0,98422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0,98461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0,98500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0,98537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0,98574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4189689"/>
                  </a:ext>
                </a:extLst>
              </a:tr>
              <a:tr h="154441">
                <a:tc>
                  <a:txBody>
                    <a:bodyPr/>
                    <a:lstStyle/>
                    <a:p>
                      <a:pPr algn="ctr"/>
                      <a:r>
                        <a:rPr lang="de-DE" sz="800" b="1">
                          <a:effectLst/>
                        </a:rPr>
                        <a:t>2,2</a:t>
                      </a:r>
                      <a:endParaRPr lang="de-DE" sz="800">
                        <a:effectLst/>
                      </a:endParaRP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0,98610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0,98645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0,98679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0,98713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0,98745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dirty="0"/>
                        <a:t>0,98778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0,98809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0,98840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0,98870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0,98899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165900"/>
                  </a:ext>
                </a:extLst>
              </a:tr>
              <a:tr h="154441">
                <a:tc>
                  <a:txBody>
                    <a:bodyPr/>
                    <a:lstStyle/>
                    <a:p>
                      <a:pPr algn="ctr"/>
                      <a:r>
                        <a:rPr lang="de-DE" sz="800" b="1" dirty="0">
                          <a:effectLst/>
                        </a:rPr>
                        <a:t>2,3</a:t>
                      </a:r>
                      <a:endParaRPr lang="de-DE" sz="800" dirty="0">
                        <a:effectLst/>
                      </a:endParaRP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0,98928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0,98956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0,98983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0,99010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0,99036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0,99061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0,99086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0,99111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0,99134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0,99158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6793767"/>
                  </a:ext>
                </a:extLst>
              </a:tr>
              <a:tr h="154441">
                <a:tc>
                  <a:txBody>
                    <a:bodyPr/>
                    <a:lstStyle/>
                    <a:p>
                      <a:pPr algn="ctr"/>
                      <a:r>
                        <a:rPr lang="de-DE" sz="800" b="1" dirty="0">
                          <a:effectLst/>
                        </a:rPr>
                        <a:t>2,4</a:t>
                      </a:r>
                      <a:endParaRPr lang="de-DE" sz="800" dirty="0">
                        <a:effectLst/>
                      </a:endParaRP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0,99180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0,99202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0,99224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0,99245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0,99266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0,99286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0,99305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0,99324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0,99343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0,99361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4000427"/>
                  </a:ext>
                </a:extLst>
              </a:tr>
              <a:tr h="154441">
                <a:tc>
                  <a:txBody>
                    <a:bodyPr/>
                    <a:lstStyle/>
                    <a:p>
                      <a:pPr algn="ctr"/>
                      <a:r>
                        <a:rPr lang="de-DE" sz="800" b="1">
                          <a:effectLst/>
                        </a:rPr>
                        <a:t>2,5</a:t>
                      </a:r>
                      <a:endParaRPr lang="de-DE" sz="800">
                        <a:effectLst/>
                      </a:endParaRP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0,99379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0,99396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0,99413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0,99430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0,99446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0,99461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0,99477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0,99492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0,99506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0,99520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0624103"/>
                  </a:ext>
                </a:extLst>
              </a:tr>
              <a:tr h="154441">
                <a:tc>
                  <a:txBody>
                    <a:bodyPr/>
                    <a:lstStyle/>
                    <a:p>
                      <a:pPr algn="ctr"/>
                      <a:r>
                        <a:rPr lang="de-DE" sz="800" b="1" dirty="0">
                          <a:effectLst/>
                        </a:rPr>
                        <a:t>2,6</a:t>
                      </a:r>
                      <a:endParaRPr lang="de-DE" sz="800" dirty="0">
                        <a:effectLst/>
                      </a:endParaRP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0,99534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0,99547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0,99560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0,99573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0,99585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0,99598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dirty="0"/>
                        <a:t>0,99609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0,99621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0,99632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0,99643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5197581"/>
                  </a:ext>
                </a:extLst>
              </a:tr>
              <a:tr h="154441">
                <a:tc>
                  <a:txBody>
                    <a:bodyPr/>
                    <a:lstStyle/>
                    <a:p>
                      <a:pPr algn="ctr"/>
                      <a:r>
                        <a:rPr lang="de-DE" sz="800" b="1" dirty="0">
                          <a:effectLst/>
                        </a:rPr>
                        <a:t>2,7</a:t>
                      </a:r>
                      <a:endParaRPr lang="de-DE" sz="800" dirty="0">
                        <a:effectLst/>
                      </a:endParaRP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0,99653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0,99664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0,99674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0,99683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0,99693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0,99702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0,99711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0,99720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0,99728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0,99736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3465175"/>
                  </a:ext>
                </a:extLst>
              </a:tr>
              <a:tr h="154441">
                <a:tc>
                  <a:txBody>
                    <a:bodyPr/>
                    <a:lstStyle/>
                    <a:p>
                      <a:pPr algn="ctr"/>
                      <a:r>
                        <a:rPr lang="de-DE" sz="800" b="1">
                          <a:effectLst/>
                        </a:rPr>
                        <a:t>2,8</a:t>
                      </a:r>
                      <a:endParaRPr lang="de-DE" sz="800">
                        <a:effectLst/>
                      </a:endParaRP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0,99744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0,99752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0,99760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0,99767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0,99774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0,99781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0,99788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dirty="0"/>
                        <a:t>0,99795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0,99801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0,99807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9260785"/>
                  </a:ext>
                </a:extLst>
              </a:tr>
              <a:tr h="154441">
                <a:tc>
                  <a:txBody>
                    <a:bodyPr/>
                    <a:lstStyle/>
                    <a:p>
                      <a:pPr algn="ctr"/>
                      <a:r>
                        <a:rPr lang="de-DE" sz="800" b="1" dirty="0">
                          <a:effectLst/>
                        </a:rPr>
                        <a:t>2,9</a:t>
                      </a:r>
                      <a:endParaRPr lang="de-DE" sz="800" dirty="0">
                        <a:effectLst/>
                      </a:endParaRP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dirty="0"/>
                        <a:t>0,99813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0,99819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0,99825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0,99831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0,99836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0,99841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0,99846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dirty="0"/>
                        <a:t>0,99851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0,99856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0,99861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624215"/>
                  </a:ext>
                </a:extLst>
              </a:tr>
              <a:tr h="154441">
                <a:tc>
                  <a:txBody>
                    <a:bodyPr/>
                    <a:lstStyle/>
                    <a:p>
                      <a:pPr algn="ctr"/>
                      <a:r>
                        <a:rPr lang="de-DE" sz="800" b="1">
                          <a:effectLst/>
                        </a:rPr>
                        <a:t>3,0</a:t>
                      </a:r>
                      <a:endParaRPr lang="de-DE" sz="800">
                        <a:effectLst/>
                      </a:endParaRP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dirty="0"/>
                        <a:t>0,99865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0,99869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0,99874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0,99878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0,99882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0,99886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0,99889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dirty="0"/>
                        <a:t>0,99893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0,99896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0,99900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9288829"/>
                  </a:ext>
                </a:extLst>
              </a:tr>
              <a:tr h="154441">
                <a:tc>
                  <a:txBody>
                    <a:bodyPr/>
                    <a:lstStyle/>
                    <a:p>
                      <a:pPr algn="ctr"/>
                      <a:r>
                        <a:rPr lang="de-DE" sz="800" b="1" dirty="0">
                          <a:effectLst/>
                        </a:rPr>
                        <a:t>3,1</a:t>
                      </a:r>
                      <a:endParaRPr lang="de-DE" sz="800" dirty="0">
                        <a:effectLst/>
                      </a:endParaRP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dirty="0"/>
                        <a:t>0,99903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0,99906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0,99910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0,99913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0,99916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0,99918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0,99921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dirty="0"/>
                        <a:t>0,99924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0,99926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0,99929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7953656"/>
                  </a:ext>
                </a:extLst>
              </a:tr>
              <a:tr h="154441">
                <a:tc>
                  <a:txBody>
                    <a:bodyPr/>
                    <a:lstStyle/>
                    <a:p>
                      <a:pPr algn="ctr"/>
                      <a:r>
                        <a:rPr lang="de-DE" sz="800" b="1" dirty="0">
                          <a:effectLst/>
                        </a:rPr>
                        <a:t>3,2</a:t>
                      </a:r>
                      <a:endParaRPr lang="de-DE" sz="800" dirty="0">
                        <a:effectLst/>
                      </a:endParaRP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dirty="0"/>
                        <a:t>0,99931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0,99934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0,99936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0,99938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0,99940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0,99942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0,99944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dirty="0"/>
                        <a:t>0,99946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dirty="0"/>
                        <a:t>0,99948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0,99950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307653"/>
                  </a:ext>
                </a:extLst>
              </a:tr>
              <a:tr h="154441">
                <a:tc>
                  <a:txBody>
                    <a:bodyPr/>
                    <a:lstStyle/>
                    <a:p>
                      <a:pPr algn="ctr"/>
                      <a:r>
                        <a:rPr lang="de-DE" sz="800" b="1" dirty="0">
                          <a:effectLst/>
                        </a:rPr>
                        <a:t>3,3</a:t>
                      </a:r>
                      <a:endParaRPr lang="de-DE" sz="800" dirty="0">
                        <a:effectLst/>
                      </a:endParaRP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dirty="0"/>
                        <a:t>0,99952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0,99953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0,99955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0,99957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0,99958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0,99960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0,99961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0,99962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dirty="0"/>
                        <a:t>0,99964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0,99965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0288811"/>
                  </a:ext>
                </a:extLst>
              </a:tr>
              <a:tr h="154441">
                <a:tc>
                  <a:txBody>
                    <a:bodyPr/>
                    <a:lstStyle/>
                    <a:p>
                      <a:pPr algn="ctr"/>
                      <a:r>
                        <a:rPr lang="de-DE" sz="800" b="1" dirty="0">
                          <a:effectLst/>
                        </a:rPr>
                        <a:t>3,4</a:t>
                      </a:r>
                      <a:endParaRPr lang="de-DE" sz="800" dirty="0">
                        <a:effectLst/>
                      </a:endParaRP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dirty="0"/>
                        <a:t>0,99966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0,99968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0,99969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0,99970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0,99971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0,99972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0,99973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0,99974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dirty="0"/>
                        <a:t>0,99975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dirty="0"/>
                        <a:t>0,99976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2540303"/>
                  </a:ext>
                </a:extLst>
              </a:tr>
              <a:tr h="154441">
                <a:tc>
                  <a:txBody>
                    <a:bodyPr/>
                    <a:lstStyle/>
                    <a:p>
                      <a:pPr algn="ctr"/>
                      <a:r>
                        <a:rPr lang="de-DE" sz="800" b="1" dirty="0">
                          <a:effectLst/>
                        </a:rPr>
                        <a:t>3,5</a:t>
                      </a:r>
                      <a:endParaRPr lang="de-DE" sz="800" dirty="0">
                        <a:effectLst/>
                      </a:endParaRP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dirty="0"/>
                        <a:t>0,99977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0,99978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0,99978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0,99979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0,99980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0,99981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0,99981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0,99982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dirty="0"/>
                        <a:t>0,99983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0,99983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7800162"/>
                  </a:ext>
                </a:extLst>
              </a:tr>
              <a:tr h="154441">
                <a:tc>
                  <a:txBody>
                    <a:bodyPr/>
                    <a:lstStyle/>
                    <a:p>
                      <a:pPr algn="ctr"/>
                      <a:r>
                        <a:rPr lang="de-DE" sz="800" b="1" dirty="0">
                          <a:effectLst/>
                        </a:rPr>
                        <a:t>3,6</a:t>
                      </a:r>
                      <a:endParaRPr lang="de-DE" sz="800" dirty="0">
                        <a:effectLst/>
                      </a:endParaRP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dirty="0"/>
                        <a:t>0,99984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0,99985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0,99985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0,99986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0,99986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0,99987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0,99987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0,99988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dirty="0"/>
                        <a:t>0,99988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dirty="0"/>
                        <a:t>0,99989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7753837"/>
                  </a:ext>
                </a:extLst>
              </a:tr>
              <a:tr h="154441">
                <a:tc>
                  <a:txBody>
                    <a:bodyPr/>
                    <a:lstStyle/>
                    <a:p>
                      <a:pPr algn="ctr"/>
                      <a:r>
                        <a:rPr lang="de-DE" sz="800" b="1" dirty="0">
                          <a:effectLst/>
                        </a:rPr>
                        <a:t>3,7</a:t>
                      </a:r>
                      <a:endParaRPr lang="de-DE" sz="800" dirty="0">
                        <a:effectLst/>
                      </a:endParaRP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dirty="0"/>
                        <a:t>0,99989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0,99990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0,99990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0,99990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0,99991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0,99991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0,99992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0,99992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0,99992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dirty="0"/>
                        <a:t>0,99992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4270954"/>
                  </a:ext>
                </a:extLst>
              </a:tr>
              <a:tr h="154441">
                <a:tc>
                  <a:txBody>
                    <a:bodyPr/>
                    <a:lstStyle/>
                    <a:p>
                      <a:pPr algn="ctr"/>
                      <a:r>
                        <a:rPr lang="de-DE" sz="800" b="1" dirty="0">
                          <a:effectLst/>
                        </a:rPr>
                        <a:t>3,8</a:t>
                      </a:r>
                      <a:endParaRPr lang="de-DE" sz="800" dirty="0">
                        <a:effectLst/>
                      </a:endParaRP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0,99993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0,99993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0,99993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0,99994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0,99994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0,99994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0,99994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0,99995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0,99995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dirty="0"/>
                        <a:t>0,99995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5595004"/>
                  </a:ext>
                </a:extLst>
              </a:tr>
              <a:tr h="154441">
                <a:tc>
                  <a:txBody>
                    <a:bodyPr/>
                    <a:lstStyle/>
                    <a:p>
                      <a:pPr algn="ctr"/>
                      <a:r>
                        <a:rPr lang="de-DE" sz="800" b="1" dirty="0">
                          <a:effectLst/>
                        </a:rPr>
                        <a:t>3,9</a:t>
                      </a:r>
                      <a:endParaRPr lang="de-DE" sz="800" dirty="0">
                        <a:effectLst/>
                      </a:endParaRP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0,99995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0,99995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0,99996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0,99996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0,99996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0,99996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0,99996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0,99996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0,99997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dirty="0"/>
                        <a:t>0,99997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4880428"/>
                  </a:ext>
                </a:extLst>
              </a:tr>
              <a:tr h="154441">
                <a:tc>
                  <a:txBody>
                    <a:bodyPr/>
                    <a:lstStyle/>
                    <a:p>
                      <a:pPr algn="ctr"/>
                      <a:r>
                        <a:rPr lang="de-DE" sz="800" b="1" dirty="0">
                          <a:effectLst/>
                        </a:rPr>
                        <a:t>4,0</a:t>
                      </a:r>
                      <a:endParaRPr lang="de-DE" sz="800" dirty="0">
                        <a:effectLst/>
                      </a:endParaRP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dirty="0"/>
                        <a:t>0,99997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0,99997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0,99997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0,99997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0,99997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0,99997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0,99998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0,99998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0,99998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dirty="0"/>
                        <a:t>0,99998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7076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190558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Textplatzhalter 3">
            <a:extLst>
              <a:ext uri="{FF2B5EF4-FFF2-40B4-BE49-F238E27FC236}">
                <a16:creationId xmlns:a16="http://schemas.microsoft.com/office/drawing/2014/main" id="{197FB923-CD22-43D6-9B23-250E0B768933}"/>
              </a:ext>
            </a:extLst>
          </p:cNvPr>
          <p:cNvSpPr txBox="1">
            <a:spLocks/>
          </p:cNvSpPr>
          <p:nvPr/>
        </p:nvSpPr>
        <p:spPr bwMode="auto">
          <a:xfrm>
            <a:off x="352425" y="1991593"/>
            <a:ext cx="11487150" cy="430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66700" indent="-2667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0BA24"/>
              </a:buClr>
              <a:buSzPct val="106000"/>
              <a:buFont typeface="Wingdings" panose="05000000000000000000" pitchFamily="2" charset="2"/>
              <a:buChar char="§"/>
              <a:defRPr kern="1200" baseline="0">
                <a:solidFill>
                  <a:srgbClr val="4A5C66"/>
                </a:solidFill>
                <a:latin typeface="Arial" pitchFamily="34" charset="0"/>
                <a:ea typeface="MS PGothic" panose="020B0600070205080204" pitchFamily="34" charset="-128"/>
                <a:cs typeface="Arial" pitchFamily="34" charset="0"/>
              </a:defRPr>
            </a:lvl1pPr>
            <a:lvl2pPr marL="542925" indent="-2762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0BA24"/>
              </a:buClr>
              <a:buSzPct val="90000"/>
              <a:buFont typeface="Wingdings" panose="05000000000000000000" pitchFamily="2" charset="2"/>
              <a:buChar char="§"/>
              <a:defRPr kern="1200">
                <a:solidFill>
                  <a:srgbClr val="4A5C66"/>
                </a:solidFill>
                <a:latin typeface="Arial" pitchFamily="34" charset="0"/>
                <a:ea typeface="Arial" charset="0"/>
                <a:cs typeface="Arial" pitchFamily="34" charset="0"/>
              </a:defRPr>
            </a:lvl2pPr>
            <a:lvl3pPr marL="809625" indent="-2667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0BA24"/>
              </a:buClr>
              <a:buSzPct val="80000"/>
              <a:buFont typeface="Wingdings" panose="05000000000000000000" pitchFamily="2" charset="2"/>
              <a:buChar char="§"/>
              <a:defRPr kern="1200">
                <a:solidFill>
                  <a:srgbClr val="4A5C66"/>
                </a:solidFill>
                <a:latin typeface="Arial" pitchFamily="34" charset="0"/>
                <a:ea typeface="Arial" charset="0"/>
                <a:cs typeface="Arial" pitchFamily="34" charset="0"/>
              </a:defRPr>
            </a:lvl3pPr>
            <a:lvl4pPr marL="1076325" indent="-2667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0BA24"/>
              </a:buClr>
              <a:buSzPct val="80000"/>
              <a:buFont typeface="Wingdings" panose="05000000000000000000" pitchFamily="2" charset="2"/>
              <a:buChar char="§"/>
              <a:defRPr kern="1200">
                <a:solidFill>
                  <a:srgbClr val="4A5C66"/>
                </a:solidFill>
                <a:latin typeface="Arial" pitchFamily="34" charset="0"/>
                <a:ea typeface="Arial" charset="0"/>
                <a:cs typeface="Arial" pitchFamily="34" charset="0"/>
              </a:defRPr>
            </a:lvl4pPr>
            <a:lvl5pPr marL="1343025" indent="-2667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0BA24"/>
              </a:buClr>
              <a:buSzPct val="80000"/>
              <a:buFont typeface="Wingdings" panose="05000000000000000000" pitchFamily="2" charset="2"/>
              <a:buChar char="§"/>
              <a:defRPr kern="1200">
                <a:solidFill>
                  <a:srgbClr val="4A5C66"/>
                </a:solidFill>
                <a:latin typeface="Arial" pitchFamily="34" charset="0"/>
                <a:ea typeface="Arial" charset="0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800" dirty="0"/>
              <a:t>Test, wow es klappt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35997702-CF95-4A86-956F-9AE51732A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Mutative Schrittweitenregelung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platzhalter 3">
                <a:extLst>
                  <a:ext uri="{FF2B5EF4-FFF2-40B4-BE49-F238E27FC236}">
                    <a16:creationId xmlns:a16="http://schemas.microsoft.com/office/drawing/2014/main" id="{027ACB38-45C8-49B7-B159-284BE2923EA6}"/>
                  </a:ext>
                </a:extLst>
              </p:cNvPr>
              <p:cNvSpPr>
                <a:spLocks noGrp="1"/>
              </p:cNvSpPr>
              <p:nvPr>
                <p:ph type="body" sz="quarter" idx="11"/>
              </p:nvPr>
            </p:nvSpPr>
            <p:spPr>
              <a:xfrm>
                <a:off x="6973078" y="1991593"/>
                <a:ext cx="4685528" cy="4305300"/>
              </a:xfrm>
            </p:spPr>
            <p:txBody>
              <a:bodyPr/>
              <a:lstStyle/>
              <a:p>
                <a:pPr marL="0" indent="0" defTabSz="180000">
                  <a:buNone/>
                </a:pPr>
                <a:r>
                  <a:rPr lang="de-DE" sz="500" dirty="0">
                    <a:solidFill>
                      <a:srgbClr val="0070C0"/>
                    </a:solidFill>
                  </a:rPr>
                  <a:t>algorith</a:t>
                </a:r>
                <a:r>
                  <a:rPr lang="de-DE" sz="500" dirty="0" err="1">
                    <a:solidFill>
                      <a:srgbClr val="0070C0"/>
                    </a:solidFill>
                  </a:rPr>
                  <a:t>m</a:t>
                </a:r>
                <a:r>
                  <a:rPr lang="de-DE" sz="500" dirty="0">
                    <a:solidFill>
                      <a:srgbClr val="0070C0"/>
                    </a:solidFill>
                  </a:rPr>
                  <a:t> </a:t>
                </a:r>
                <a:r>
                  <a:rPr lang="de-DE" sz="500" dirty="0" err="1">
                    <a:solidFill>
                      <a:srgbClr val="0070C0"/>
                    </a:solidFill>
                  </a:rPr>
                  <a:t>mutation</a:t>
                </a:r>
                <a:r>
                  <a:rPr lang="de-DE" sz="500" dirty="0">
                    <a:solidFill>
                      <a:srgbClr val="0070C0"/>
                    </a:solidFill>
                  </a:rPr>
                  <a:t>(</a:t>
                </a:r>
                <a:r>
                  <a:rPr lang="de-DE" sz="500" dirty="0" err="1">
                    <a:solidFill>
                      <a:srgbClr val="0070C0"/>
                    </a:solidFill>
                  </a:rPr>
                  <a:t>individuen</a:t>
                </a:r>
                <a:r>
                  <a:rPr lang="de-DE" sz="500" dirty="0">
                    <a:solidFill>
                      <a:srgbClr val="0070C0"/>
                    </a:solidFill>
                  </a:rPr>
                  <a:t>[1,…,</a:t>
                </a:r>
                <a:r>
                  <a:rPr lang="de-DE" sz="500" b="0" dirty="0">
                    <a:solidFill>
                      <a:srgbClr val="4A5C66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de-DE" sz="5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de-DE" sz="500" dirty="0">
                    <a:solidFill>
                      <a:srgbClr val="0070C0"/>
                    </a:solidFill>
                  </a:rPr>
                  <a:t>], </a:t>
                </a:r>
                <a14:m>
                  <m:oMath xmlns:m="http://schemas.openxmlformats.org/officeDocument/2006/math">
                    <m:r>
                      <a:rPr lang="de-DE" sz="5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de-DE" sz="500" dirty="0">
                    <a:solidFill>
                      <a:srgbClr val="0070C0"/>
                    </a:solidFill>
                  </a:rPr>
                  <a:t>, n)</a:t>
                </a:r>
              </a:p>
              <a:p>
                <a:pPr marL="0" indent="0" defTabSz="180000">
                  <a:buNone/>
                </a:pPr>
                <a:r>
                  <a:rPr lang="de-DE" sz="500" dirty="0">
                    <a:solidFill>
                      <a:srgbClr val="0070C0"/>
                    </a:solidFill>
                  </a:rPr>
                  <a:t>	</a:t>
                </a:r>
                <a:r>
                  <a:rPr lang="de-DE" sz="500" dirty="0"/>
                  <a:t>mutierteIndividuen &lt;- []</a:t>
                </a:r>
              </a:p>
              <a:p>
                <a:pPr marL="0" indent="0" defTabSz="180000">
                  <a:buNone/>
                </a:pPr>
                <a:r>
                  <a:rPr lang="de-DE" sz="500" dirty="0"/>
                  <a:t>	</a:t>
                </a:r>
                <a:r>
                  <a:rPr lang="de-DE" sz="500" dirty="0" err="1"/>
                  <a:t>for</a:t>
                </a:r>
                <a:r>
                  <a:rPr lang="de-DE" sz="500" dirty="0"/>
                  <a:t> i &lt;- 1...</a:t>
                </a:r>
                <a14:m>
                  <m:oMath xmlns:m="http://schemas.openxmlformats.org/officeDocument/2006/math">
                    <m:r>
                      <a:rPr lang="de-DE" sz="5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endParaRPr lang="de-DE" sz="500" dirty="0"/>
              </a:p>
              <a:p>
                <a:pPr marL="0" indent="0" defTabSz="180000">
                  <a:buNone/>
                </a:pPr>
                <a:r>
                  <a:rPr lang="de-DE" sz="500" dirty="0"/>
                  <a:t>		</a:t>
                </a:r>
                <a:r>
                  <a:rPr lang="de-DE" sz="500" dirty="0" err="1"/>
                  <a:t>individuum</a:t>
                </a:r>
                <a:r>
                  <a:rPr lang="de-DE" sz="500" dirty="0"/>
                  <a:t> &lt;- </a:t>
                </a:r>
                <a:r>
                  <a:rPr lang="de-DE" sz="500" dirty="0" err="1"/>
                  <a:t>individuen</a:t>
                </a:r>
                <a:r>
                  <a:rPr lang="de-DE" sz="500" dirty="0"/>
                  <a:t>[i]</a:t>
                </a:r>
              </a:p>
              <a:p>
                <a:pPr marL="0" indent="0" defTabSz="180000">
                  <a:buNone/>
                </a:pPr>
                <a:r>
                  <a:rPr lang="de-DE" sz="500" dirty="0"/>
                  <a:t>		</a:t>
                </a:r>
                <a:r>
                  <a:rPr lang="de-DE" sz="500" dirty="0" err="1"/>
                  <a:t>mutiertesIndividuum</a:t>
                </a:r>
                <a:r>
                  <a:rPr lang="de-DE" sz="500" dirty="0"/>
                  <a:t> &lt;- [1…n]		</a:t>
                </a:r>
              </a:p>
              <a:p>
                <a:pPr marL="0" indent="0" defTabSz="180000">
                  <a:buNone/>
                </a:pPr>
                <a:r>
                  <a:rPr lang="de-DE" sz="500" dirty="0"/>
                  <a:t>			</a:t>
                </a:r>
                <a:r>
                  <a:rPr lang="de-DE" sz="500" dirty="0" err="1"/>
                  <a:t>for</a:t>
                </a:r>
                <a:r>
                  <a:rPr lang="de-DE" sz="500" dirty="0"/>
                  <a:t> j &lt;- 1,..,n</a:t>
                </a:r>
              </a:p>
              <a:p>
                <a:pPr marL="0" indent="0" defTabSz="180000">
                  <a:buNone/>
                </a:pPr>
                <a:r>
                  <a:rPr lang="de-DE" sz="500" dirty="0"/>
                  <a:t>				z &lt;- Zufallszahl </a:t>
                </a:r>
                <a14:m>
                  <m:oMath xmlns:m="http://schemas.openxmlformats.org/officeDocument/2006/math">
                    <m:r>
                      <a:rPr lang="de-DE" sz="5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de-DE" sz="5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de-DE" sz="500" b="0" i="1" smtClean="0">
                        <a:latin typeface="Cambria Math" panose="02040503050406030204" pitchFamily="18" charset="0"/>
                      </a:rPr>
                      <m:t>(0,</m:t>
                    </m:r>
                    <m:r>
                      <a:rPr lang="de-DE" sz="500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de-DE" sz="5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de-DE" sz="500" dirty="0"/>
              </a:p>
              <a:p>
                <a:pPr marL="0" indent="0" defTabSz="180000">
                  <a:buNone/>
                </a:pPr>
                <a:r>
                  <a:rPr lang="de-DE" sz="500" dirty="0"/>
                  <a:t>				</a:t>
                </a:r>
                <a:r>
                  <a:rPr lang="de-DE" sz="500" dirty="0" err="1"/>
                  <a:t>mutiertesIndividuum</a:t>
                </a:r>
                <a:r>
                  <a:rPr lang="de-DE" sz="500" dirty="0"/>
                  <a:t>[j] &lt;- </a:t>
                </a:r>
                <a:r>
                  <a:rPr lang="de-DE" sz="500" dirty="0" err="1"/>
                  <a:t>individuum</a:t>
                </a:r>
                <a:r>
                  <a:rPr lang="de-DE" sz="500" dirty="0"/>
                  <a:t>[j] + z</a:t>
                </a:r>
              </a:p>
              <a:p>
                <a:pPr marL="0" indent="0" defTabSz="180000">
                  <a:buNone/>
                </a:pPr>
                <a:r>
                  <a:rPr lang="de-DE" sz="500" dirty="0"/>
                  <a:t>		mutierteIndividuen &lt;- mutierteIndividuen + </a:t>
                </a:r>
                <a:r>
                  <a:rPr lang="de-DE" sz="500" dirty="0" err="1"/>
                  <a:t>mutiertesIndividuum</a:t>
                </a:r>
                <a:endParaRPr lang="de-DE" sz="500" dirty="0"/>
              </a:p>
              <a:p>
                <a:pPr marL="0" indent="0" defTabSz="180000">
                  <a:buNone/>
                </a:pPr>
                <a:r>
                  <a:rPr lang="de-DE" sz="500" dirty="0"/>
                  <a:t>	</a:t>
                </a:r>
                <a:r>
                  <a:rPr lang="de-DE" sz="500" dirty="0" err="1"/>
                  <a:t>return</a:t>
                </a:r>
                <a:r>
                  <a:rPr lang="de-DE" sz="500" dirty="0"/>
                  <a:t> mutierteIndividuen</a:t>
                </a:r>
              </a:p>
              <a:p>
                <a:pPr marL="0" indent="0" defTabSz="180000">
                  <a:buNone/>
                </a:pPr>
                <a:endParaRPr lang="de-DE" sz="500" dirty="0"/>
              </a:p>
              <a:p>
                <a:pPr marL="0" indent="0" defTabSz="180000">
                  <a:buNone/>
                </a:pPr>
                <a:r>
                  <a:rPr lang="de-DE" sz="500" dirty="0">
                    <a:solidFill>
                      <a:srgbClr val="0070C0"/>
                    </a:solidFill>
                  </a:rPr>
                  <a:t>algorithm </a:t>
                </a:r>
                <a:r>
                  <a:rPr lang="de-DE" sz="500" dirty="0" err="1">
                    <a:solidFill>
                      <a:srgbClr val="0070C0"/>
                    </a:solidFill>
                  </a:rPr>
                  <a:t>berechneAnteilVerbesserungen</a:t>
                </a:r>
                <a:r>
                  <a:rPr lang="de-DE" sz="500" dirty="0">
                    <a:solidFill>
                      <a:srgbClr val="0070C0"/>
                    </a:solidFill>
                  </a:rPr>
                  <a:t>(startIndividuen[1,...,</a:t>
                </a:r>
                <a14:m>
                  <m:oMath xmlns:m="http://schemas.openxmlformats.org/officeDocument/2006/math">
                    <m:r>
                      <a:rPr lang="de-DE" sz="5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de-DE" sz="500" dirty="0">
                    <a:solidFill>
                      <a:srgbClr val="0070C0"/>
                    </a:solidFill>
                  </a:rPr>
                  <a:t>], mutierteIndividuen[1,...,</a:t>
                </a:r>
                <a14:m>
                  <m:oMath xmlns:m="http://schemas.openxmlformats.org/officeDocument/2006/math">
                    <m:r>
                      <a:rPr lang="de-DE" sz="5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de-DE" sz="500" dirty="0">
                    <a:solidFill>
                      <a:srgbClr val="0070C0"/>
                    </a:solidFill>
                  </a:rPr>
                  <a:t>])</a:t>
                </a:r>
              </a:p>
              <a:p>
                <a:pPr marL="0" indent="0" defTabSz="180000">
                  <a:buNone/>
                </a:pPr>
                <a:r>
                  <a:rPr lang="de-DE" sz="500" dirty="0"/>
                  <a:t>	</a:t>
                </a:r>
                <a:r>
                  <a:rPr lang="de-DE" sz="500" dirty="0" err="1"/>
                  <a:t>verbesserungen</a:t>
                </a:r>
                <a:r>
                  <a:rPr lang="de-DE" sz="500" dirty="0"/>
                  <a:t> &lt;- 0	</a:t>
                </a:r>
              </a:p>
              <a:p>
                <a:pPr marL="0" indent="0" defTabSz="180000">
                  <a:buNone/>
                </a:pPr>
                <a:r>
                  <a:rPr lang="de-DE" sz="500" dirty="0"/>
                  <a:t>	</a:t>
                </a:r>
                <a:r>
                  <a:rPr lang="de-DE" sz="500" dirty="0" err="1"/>
                  <a:t>for</a:t>
                </a:r>
                <a:r>
                  <a:rPr lang="de-DE" sz="500" dirty="0"/>
                  <a:t> i &lt;- 1...</a:t>
                </a:r>
                <a14:m>
                  <m:oMath xmlns:m="http://schemas.openxmlformats.org/officeDocument/2006/math">
                    <m:r>
                      <a:rPr lang="de-DE" sz="5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endParaRPr lang="de-DE" sz="500" dirty="0">
                  <a:solidFill>
                    <a:srgbClr val="4A5C66"/>
                  </a:solidFill>
                </a:endParaRPr>
              </a:p>
              <a:p>
                <a:pPr marL="0" indent="0" defTabSz="180000">
                  <a:buNone/>
                </a:pPr>
                <a:r>
                  <a:rPr lang="de-DE" sz="500" dirty="0"/>
                  <a:t>		</a:t>
                </a:r>
                <a:r>
                  <a:rPr lang="de-DE" sz="500" dirty="0" err="1"/>
                  <a:t>if</a:t>
                </a:r>
                <a:r>
                  <a:rPr lang="de-DE" sz="500" dirty="0"/>
                  <a:t> </a:t>
                </a:r>
                <a:r>
                  <a:rPr lang="de-DE" sz="500" dirty="0" err="1"/>
                  <a:t>qualitaet</a:t>
                </a:r>
                <a:r>
                  <a:rPr lang="de-DE" sz="500" dirty="0"/>
                  <a:t>(mutierteIndividuen[i]) &gt; </a:t>
                </a:r>
                <a:r>
                  <a:rPr lang="de-DE" sz="500" dirty="0" err="1"/>
                  <a:t>qualitaet</a:t>
                </a:r>
                <a:r>
                  <a:rPr lang="de-DE" sz="500" dirty="0"/>
                  <a:t>(</a:t>
                </a:r>
                <a:r>
                  <a:rPr lang="de-DE" sz="500" dirty="0" err="1"/>
                  <a:t>startIndividuen</a:t>
                </a:r>
                <a:r>
                  <a:rPr lang="de-DE" sz="500" dirty="0"/>
                  <a:t>[i])</a:t>
                </a:r>
              </a:p>
              <a:p>
                <a:pPr marL="0" indent="0" defTabSz="180000">
                  <a:buNone/>
                </a:pPr>
                <a:r>
                  <a:rPr lang="de-DE" sz="500" dirty="0"/>
                  <a:t>			</a:t>
                </a:r>
                <a:r>
                  <a:rPr lang="de-DE" sz="500" dirty="0" err="1"/>
                  <a:t>verbesserungen</a:t>
                </a:r>
                <a:r>
                  <a:rPr lang="de-DE" sz="500" dirty="0"/>
                  <a:t> &lt;- </a:t>
                </a:r>
                <a:r>
                  <a:rPr lang="de-DE" sz="500" dirty="0" err="1"/>
                  <a:t>verbesserungen</a:t>
                </a:r>
                <a:r>
                  <a:rPr lang="de-DE" sz="500" dirty="0"/>
                  <a:t> + 1</a:t>
                </a:r>
              </a:p>
              <a:p>
                <a:pPr marL="0" indent="0" defTabSz="180000">
                  <a:buNone/>
                </a:pPr>
                <a:r>
                  <a:rPr lang="de-DE" sz="500" dirty="0"/>
                  <a:t>	</a:t>
                </a:r>
                <a:r>
                  <a:rPr lang="de-DE" sz="500" dirty="0" err="1"/>
                  <a:t>return</a:t>
                </a:r>
                <a:r>
                  <a:rPr lang="de-DE" sz="500" dirty="0"/>
                  <a:t> </a:t>
                </a:r>
                <a:r>
                  <a:rPr lang="de-DE" sz="500" dirty="0" err="1"/>
                  <a:t>verbesserungen</a:t>
                </a:r>
                <a:r>
                  <a:rPr lang="de-DE" sz="500" dirty="0"/>
                  <a:t> / </a:t>
                </a:r>
                <a14:m>
                  <m:oMath xmlns:m="http://schemas.openxmlformats.org/officeDocument/2006/math">
                    <m:r>
                      <a:rPr lang="de-DE" sz="5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endParaRPr lang="de-DE" sz="500" dirty="0"/>
              </a:p>
              <a:p>
                <a:pPr marL="0" indent="0" defTabSz="180000">
                  <a:buNone/>
                </a:pPr>
                <a:endParaRPr lang="de-DE" sz="500" dirty="0"/>
              </a:p>
              <a:p>
                <a:pPr marL="0" indent="0" defTabSz="180000">
                  <a:buNone/>
                </a:pPr>
                <a:r>
                  <a:rPr lang="de-DE" sz="500" dirty="0" err="1"/>
                  <a:t>algorithm</a:t>
                </a:r>
                <a:r>
                  <a:rPr lang="de-DE" sz="500" dirty="0"/>
                  <a:t> </a:t>
                </a:r>
                <a:r>
                  <a:rPr lang="de-DE" sz="500" dirty="0" err="1"/>
                  <a:t>passeStandardabweichungAn</a:t>
                </a:r>
                <a:r>
                  <a:rPr lang="de-DE" sz="500" dirty="0"/>
                  <a:t>(</a:t>
                </a:r>
                <a14:m>
                  <m:oMath xmlns:m="http://schemas.openxmlformats.org/officeDocument/2006/math">
                    <m:r>
                      <a:rPr lang="de-DE" sz="500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de-DE" sz="500" dirty="0"/>
                  <a:t>, p)</a:t>
                </a:r>
              </a:p>
              <a:p>
                <a:pPr marL="0" indent="0" defTabSz="180000">
                  <a:buNone/>
                </a:pPr>
                <a:r>
                  <a:rPr lang="de-DE" sz="500" dirty="0"/>
                  <a:t>	c &lt;- 1.22</a:t>
                </a:r>
              </a:p>
              <a:p>
                <a:pPr marL="0" indent="0" defTabSz="180000">
                  <a:buNone/>
                </a:pPr>
                <a:r>
                  <a:rPr lang="de-DE" sz="500" dirty="0"/>
                  <a:t>	d &lt;- 0.82</a:t>
                </a:r>
              </a:p>
              <a:p>
                <a:pPr marL="0" indent="0" defTabSz="180000">
                  <a:buNone/>
                </a:pPr>
                <a:r>
                  <a:rPr lang="de-DE" sz="500" dirty="0"/>
                  <a:t>	</a:t>
                </a:r>
                <a:r>
                  <a:rPr lang="de-DE" sz="500" dirty="0" err="1"/>
                  <a:t>if</a:t>
                </a:r>
                <a:r>
                  <a:rPr lang="de-DE" sz="500" dirty="0"/>
                  <a:t> p &gt;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de-DE" sz="50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5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de-DE" sz="500" b="0" i="1" dirty="0" smtClean="0">
                            <a:latin typeface="Cambria Math" panose="02040503050406030204" pitchFamily="18" charset="0"/>
                          </a:rPr>
                          <m:t>5</m:t>
                        </m:r>
                      </m:den>
                    </m:f>
                  </m:oMath>
                </a14:m>
                <a:endParaRPr lang="de-DE" sz="500" dirty="0"/>
              </a:p>
              <a:p>
                <a:pPr marL="0" indent="0" defTabSz="180000">
                  <a:buNone/>
                </a:pPr>
                <a:r>
                  <a:rPr lang="de-DE" sz="500" dirty="0"/>
                  <a:t>		</a:t>
                </a:r>
                <a:r>
                  <a:rPr lang="de-DE" sz="500" dirty="0" err="1"/>
                  <a:t>return</a:t>
                </a:r>
                <a:r>
                  <a:rPr lang="de-DE" sz="500" dirty="0"/>
                  <a:t> c * </a:t>
                </a:r>
                <a14:m>
                  <m:oMath xmlns:m="http://schemas.openxmlformats.org/officeDocument/2006/math">
                    <m:r>
                      <a:rPr lang="de-DE" sz="500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endParaRPr lang="de-DE" sz="500" dirty="0"/>
              </a:p>
              <a:p>
                <a:pPr marL="0" indent="0" defTabSz="180000">
                  <a:buNone/>
                </a:pPr>
                <a:r>
                  <a:rPr lang="de-DE" sz="500" dirty="0"/>
                  <a:t>	</a:t>
                </a:r>
                <a:r>
                  <a:rPr lang="de-DE" sz="500" dirty="0" err="1"/>
                  <a:t>else</a:t>
                </a:r>
                <a:r>
                  <a:rPr lang="de-DE" sz="500" dirty="0"/>
                  <a:t> </a:t>
                </a:r>
                <a:r>
                  <a:rPr lang="de-DE" sz="500" dirty="0" err="1"/>
                  <a:t>if</a:t>
                </a:r>
                <a:r>
                  <a:rPr lang="de-DE" sz="500" dirty="0"/>
                  <a:t> p &lt;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de-DE" sz="50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5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de-DE" sz="500" b="0" i="1" dirty="0" smtClean="0">
                            <a:latin typeface="Cambria Math" panose="02040503050406030204" pitchFamily="18" charset="0"/>
                          </a:rPr>
                          <m:t>5</m:t>
                        </m:r>
                      </m:den>
                    </m:f>
                  </m:oMath>
                </a14:m>
                <a:endParaRPr lang="de-DE" sz="500" dirty="0"/>
              </a:p>
              <a:p>
                <a:pPr marL="0" indent="0" defTabSz="180000">
                  <a:buNone/>
                </a:pPr>
                <a:r>
                  <a:rPr lang="de-DE" sz="500" dirty="0"/>
                  <a:t>		</a:t>
                </a:r>
                <a:r>
                  <a:rPr lang="de-DE" sz="500" dirty="0" err="1"/>
                  <a:t>return</a:t>
                </a:r>
                <a:r>
                  <a:rPr lang="de-DE" sz="500" dirty="0"/>
                  <a:t> d * </a:t>
                </a:r>
                <a14:m>
                  <m:oMath xmlns:m="http://schemas.openxmlformats.org/officeDocument/2006/math">
                    <m:r>
                      <a:rPr lang="de-DE" sz="500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endParaRPr lang="de-DE" sz="500" dirty="0"/>
              </a:p>
              <a:p>
                <a:pPr marL="0" indent="0" defTabSz="180000">
                  <a:buNone/>
                </a:pPr>
                <a:r>
                  <a:rPr lang="de-DE" sz="500" dirty="0"/>
                  <a:t>	</a:t>
                </a:r>
                <a:r>
                  <a:rPr lang="de-DE" sz="500" dirty="0" err="1"/>
                  <a:t>else</a:t>
                </a:r>
                <a:endParaRPr lang="de-DE" sz="500" dirty="0"/>
              </a:p>
              <a:p>
                <a:pPr marL="0" indent="0" defTabSz="180000">
                  <a:buNone/>
                </a:pPr>
                <a:r>
                  <a:rPr lang="de-DE" sz="500" dirty="0"/>
                  <a:t>		</a:t>
                </a:r>
                <a:r>
                  <a:rPr lang="de-DE" sz="500" dirty="0" err="1"/>
                  <a:t>return</a:t>
                </a:r>
                <a:r>
                  <a:rPr lang="de-DE" sz="500" dirty="0"/>
                  <a:t> </a:t>
                </a:r>
                <a14:m>
                  <m:oMath xmlns:m="http://schemas.openxmlformats.org/officeDocument/2006/math">
                    <m:r>
                      <a:rPr lang="de-DE" sz="500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endParaRPr lang="de-DE" sz="500" dirty="0"/>
              </a:p>
              <a:p>
                <a:pPr marL="0" indent="0" defTabSz="180000">
                  <a:buNone/>
                </a:pPr>
                <a:endParaRPr lang="de-DE" sz="500" dirty="0">
                  <a:solidFill>
                    <a:srgbClr val="00B050"/>
                  </a:solidFill>
                </a:endParaRPr>
              </a:p>
              <a:p>
                <a:pPr marL="0" indent="0" defTabSz="180000">
                  <a:buNone/>
                </a:pPr>
                <a:r>
                  <a:rPr lang="de-DE" sz="500" dirty="0" err="1">
                    <a:solidFill>
                      <a:srgbClr val="00B050"/>
                    </a:solidFill>
                  </a:rPr>
                  <a:t>algorithm</a:t>
                </a:r>
                <a:r>
                  <a:rPr lang="de-DE" sz="500" dirty="0">
                    <a:solidFill>
                      <a:srgbClr val="00B050"/>
                    </a:solidFill>
                  </a:rPr>
                  <a:t> Mutative-Schrittweitenregelung-ES()</a:t>
                </a:r>
              </a:p>
              <a:p>
                <a:pPr marL="0" indent="0" defTabSz="180000">
                  <a:buNone/>
                </a:pPr>
                <a:r>
                  <a:rPr lang="de-DE" sz="500" dirty="0"/>
                  <a:t>	</a:t>
                </a:r>
                <a:r>
                  <a:rPr lang="de-DE" sz="500" dirty="0">
                    <a:solidFill>
                      <a:srgbClr val="4A5C66"/>
                    </a:solidFill>
                  </a:rPr>
                  <a:t>iterationsLimit &lt;- </a:t>
                </a:r>
                <a14:m>
                  <m:oMath xmlns:m="http://schemas.openxmlformats.org/officeDocument/2006/math">
                    <m:r>
                      <a:rPr lang="de-DE" sz="5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de-DE" sz="5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de-DE" sz="500" dirty="0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ℕ</m:t>
                    </m:r>
                  </m:oMath>
                </a14:m>
                <a:endParaRPr lang="de-DE" sz="500" dirty="0">
                  <a:solidFill>
                    <a:srgbClr val="4A5C66"/>
                  </a:solidFill>
                </a:endParaRPr>
              </a:p>
              <a:p>
                <a:pPr marL="0" indent="0" defTabSz="180000">
                  <a:buNone/>
                </a:pPr>
                <a:r>
                  <a:rPr lang="de-DE" sz="500" dirty="0">
                    <a:solidFill>
                      <a:srgbClr val="4A5C66"/>
                    </a:solidFill>
                  </a:rPr>
                  <a:t>	</a:t>
                </a:r>
                <a:r>
                  <a:rPr lang="de-DE" sz="500" dirty="0" err="1">
                    <a:solidFill>
                      <a:srgbClr val="4A5C66"/>
                    </a:solidFill>
                  </a:rPr>
                  <a:t>generationszaehler</a:t>
                </a:r>
                <a:r>
                  <a:rPr lang="de-DE" sz="500" dirty="0">
                    <a:solidFill>
                      <a:srgbClr val="4A5C66"/>
                    </a:solidFill>
                  </a:rPr>
                  <a:t> &lt;- 0</a:t>
                </a:r>
              </a:p>
              <a:p>
                <a:pPr marL="0" indent="0" defTabSz="180000">
                  <a:buNone/>
                </a:pPr>
                <a:r>
                  <a:rPr lang="de-DE" sz="500" dirty="0">
                    <a:solidFill>
                      <a:srgbClr val="4A5C66"/>
                    </a:solidFill>
                  </a:rPr>
                  <a:t>	</a:t>
                </a:r>
                <a:r>
                  <a:rPr lang="de-DE" sz="500" dirty="0" err="1">
                    <a:solidFill>
                      <a:srgbClr val="4A5C66"/>
                    </a:solidFill>
                  </a:rPr>
                  <a:t>anzahl_eltern</a:t>
                </a:r>
                <a:r>
                  <a:rPr lang="de-DE" sz="500" dirty="0">
                    <a:solidFill>
                      <a:srgbClr val="4A5C66"/>
                    </a:solidFill>
                  </a:rPr>
                  <a:t> &lt;- </a:t>
                </a:r>
                <a14:m>
                  <m:oMath xmlns:m="http://schemas.openxmlformats.org/officeDocument/2006/math">
                    <m:r>
                      <a:rPr lang="de-DE" sz="5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de-DE" sz="5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≥1</m:t>
                    </m:r>
                  </m:oMath>
                </a14:m>
                <a:endParaRPr lang="de-DE" sz="500" dirty="0">
                  <a:solidFill>
                    <a:srgbClr val="4A5C66"/>
                  </a:solidFill>
                </a:endParaRPr>
              </a:p>
              <a:p>
                <a:pPr marL="0" indent="0" defTabSz="180000">
                  <a:buNone/>
                </a:pPr>
                <a:r>
                  <a:rPr lang="de-DE" sz="500" dirty="0">
                    <a:solidFill>
                      <a:srgbClr val="4A5C66"/>
                    </a:solidFill>
                  </a:rPr>
                  <a:t>	</a:t>
                </a:r>
                <a:r>
                  <a:rPr lang="de-DE" sz="500" dirty="0" err="1">
                    <a:solidFill>
                      <a:srgbClr val="4A5C66"/>
                    </a:solidFill>
                  </a:rPr>
                  <a:t>anzahl_kinder</a:t>
                </a:r>
                <a:r>
                  <a:rPr lang="de-DE" sz="500" dirty="0">
                    <a:solidFill>
                      <a:srgbClr val="4A5C66"/>
                    </a:solidFill>
                  </a:rPr>
                  <a:t> &lt;- </a:t>
                </a:r>
                <a14:m>
                  <m:oMath xmlns:m="http://schemas.openxmlformats.org/officeDocument/2006/math">
                    <m:r>
                      <a:rPr lang="de-DE" sz="5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r>
                      <a:rPr lang="de-DE" sz="5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de-DE" sz="500" dirty="0">
                    <a:solidFill>
                      <a:srgbClr val="4A5C66"/>
                    </a:solidFill>
                  </a:rPr>
                  <a:t> </a:t>
                </a:r>
                <a:r>
                  <a:rPr lang="de-DE" sz="500" dirty="0" err="1">
                    <a:solidFill>
                      <a:srgbClr val="4A5C66"/>
                    </a:solidFill>
                  </a:rPr>
                  <a:t>anzahl_eltern</a:t>
                </a:r>
                <a:endParaRPr lang="de-DE" sz="500" dirty="0">
                  <a:solidFill>
                    <a:srgbClr val="4A5C66"/>
                  </a:solidFill>
                </a:endParaRPr>
              </a:p>
              <a:p>
                <a:pPr marL="0" indent="0" defTabSz="180000">
                  <a:buNone/>
                </a:pPr>
                <a:r>
                  <a:rPr lang="de-DE" sz="500" dirty="0"/>
                  <a:t>	</a:t>
                </a:r>
                <a:r>
                  <a:rPr lang="de-DE" sz="500" dirty="0">
                    <a:solidFill>
                      <a:srgbClr val="0070C0"/>
                    </a:solidFill>
                  </a:rPr>
                  <a:t>standardabweichung &lt;- </a:t>
                </a:r>
                <a14:m>
                  <m:oMath xmlns:m="http://schemas.openxmlformats.org/officeDocument/2006/math">
                    <m:r>
                      <a:rPr lang="de-DE" sz="5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𝜎</m:t>
                    </m:r>
                    <m:r>
                      <a:rPr lang="de-DE" sz="5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de-DE" sz="5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ℝ</m:t>
                    </m:r>
                  </m:oMath>
                </a14:m>
                <a:endParaRPr lang="de-DE" sz="500" dirty="0">
                  <a:solidFill>
                    <a:srgbClr val="0070C0"/>
                  </a:solidFill>
                </a:endParaRPr>
              </a:p>
              <a:p>
                <a:pPr marL="0" indent="0" defTabSz="180000">
                  <a:buNone/>
                </a:pPr>
                <a:r>
                  <a:rPr lang="de-DE" sz="500" dirty="0">
                    <a:solidFill>
                      <a:srgbClr val="4A5C66"/>
                    </a:solidFill>
                  </a:rPr>
                  <a:t>	</a:t>
                </a:r>
                <a:r>
                  <a:rPr lang="de-DE" sz="500" dirty="0" err="1">
                    <a:solidFill>
                      <a:srgbClr val="4A5C66"/>
                    </a:solidFill>
                  </a:rPr>
                  <a:t>wunschqualitaet</a:t>
                </a:r>
                <a:r>
                  <a:rPr lang="de-DE" sz="500" dirty="0">
                    <a:solidFill>
                      <a:srgbClr val="4A5C66"/>
                    </a:solidFill>
                  </a:rPr>
                  <a:t> &lt;- </a:t>
                </a:r>
                <a14:m>
                  <m:oMath xmlns:m="http://schemas.openxmlformats.org/officeDocument/2006/math">
                    <m:r>
                      <a:rPr lang="de-DE" sz="5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de-DE" sz="5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de-DE" sz="500" dirty="0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ℝ</m:t>
                    </m:r>
                  </m:oMath>
                </a14:m>
                <a:endParaRPr lang="de-DE" sz="500" dirty="0">
                  <a:solidFill>
                    <a:srgbClr val="4A5C66"/>
                  </a:solidFill>
                </a:endParaRPr>
              </a:p>
              <a:p>
                <a:pPr marL="0" indent="0" defTabSz="180000">
                  <a:buNone/>
                </a:pPr>
                <a:r>
                  <a:rPr lang="de-DE" sz="500" dirty="0">
                    <a:solidFill>
                      <a:srgbClr val="4A5C66"/>
                    </a:solidFill>
                  </a:rPr>
                  <a:t>	</a:t>
                </a:r>
                <a:r>
                  <a:rPr lang="de-DE" sz="500" dirty="0" err="1">
                    <a:solidFill>
                      <a:srgbClr val="4A5C66"/>
                    </a:solidFill>
                  </a:rPr>
                  <a:t>individuengroesse</a:t>
                </a:r>
                <a:r>
                  <a:rPr lang="de-DE" sz="500" dirty="0">
                    <a:solidFill>
                      <a:srgbClr val="4A5C66"/>
                    </a:solidFill>
                  </a:rPr>
                  <a:t> &lt;-</a:t>
                </a:r>
                <a14:m>
                  <m:oMath xmlns:m="http://schemas.openxmlformats.org/officeDocument/2006/math">
                    <m:r>
                      <a:rPr lang="de-DE" sz="500" b="0" i="0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5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de-DE" sz="500" i="1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de-DE" sz="500" dirty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ℕ</m:t>
                    </m:r>
                  </m:oMath>
                </a14:m>
                <a:endParaRPr lang="de-DE" sz="500" dirty="0">
                  <a:solidFill>
                    <a:srgbClr val="4A5C66"/>
                  </a:solidFill>
                </a:endParaRPr>
              </a:p>
              <a:p>
                <a:pPr marL="0" indent="0" defTabSz="180000">
                  <a:buNone/>
                </a:pPr>
                <a:r>
                  <a:rPr lang="de-DE" sz="500" dirty="0">
                    <a:solidFill>
                      <a:srgbClr val="4A5C66"/>
                    </a:solidFill>
                  </a:rPr>
                  <a:t>	</a:t>
                </a:r>
                <a:r>
                  <a:rPr lang="de-DE" sz="500" dirty="0" err="1">
                    <a:solidFill>
                      <a:srgbClr val="4A5C66"/>
                    </a:solidFill>
                  </a:rPr>
                  <a:t>population</a:t>
                </a:r>
                <a:r>
                  <a:rPr lang="de-DE" sz="500" dirty="0">
                    <a:solidFill>
                      <a:srgbClr val="4A5C66"/>
                    </a:solidFill>
                  </a:rPr>
                  <a:t> &lt;- </a:t>
                </a:r>
                <a:r>
                  <a:rPr lang="de-DE" sz="500" dirty="0" err="1">
                    <a:solidFill>
                      <a:srgbClr val="4A5C66"/>
                    </a:solidFill>
                  </a:rPr>
                  <a:t>baue_population</a:t>
                </a:r>
                <a:r>
                  <a:rPr lang="de-DE" sz="500" dirty="0">
                    <a:solidFill>
                      <a:srgbClr val="4A5C66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de-DE" sz="5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de-DE" sz="500" dirty="0">
                    <a:solidFill>
                      <a:srgbClr val="4A5C66"/>
                    </a:solidFill>
                  </a:rPr>
                  <a:t>, </a:t>
                </a:r>
                <a:r>
                  <a:rPr lang="de-DE" sz="500" dirty="0" err="1">
                    <a:solidFill>
                      <a:srgbClr val="4A5C66"/>
                    </a:solidFill>
                  </a:rPr>
                  <a:t>individuengroesse</a:t>
                </a:r>
                <a:r>
                  <a:rPr lang="de-DE" sz="500" dirty="0">
                    <a:solidFill>
                      <a:srgbClr val="4A5C66"/>
                    </a:solidFill>
                  </a:rPr>
                  <a:t>)</a:t>
                </a:r>
                <a:br>
                  <a:rPr lang="de-DE" sz="500" dirty="0">
                    <a:solidFill>
                      <a:srgbClr val="4A5C66"/>
                    </a:solidFill>
                  </a:rPr>
                </a:br>
                <a:r>
                  <a:rPr lang="de-DE" sz="500" dirty="0">
                    <a:solidFill>
                      <a:srgbClr val="4A5C66"/>
                    </a:solidFill>
                  </a:rPr>
                  <a:t>	</a:t>
                </a:r>
                <a:r>
                  <a:rPr lang="de-DE" sz="500" dirty="0" err="1">
                    <a:solidFill>
                      <a:srgbClr val="4A5C66"/>
                    </a:solidFill>
                  </a:rPr>
                  <a:t>while</a:t>
                </a:r>
                <a:r>
                  <a:rPr lang="de-DE" sz="500" dirty="0">
                    <a:solidFill>
                      <a:srgbClr val="4A5C66"/>
                    </a:solidFill>
                  </a:rPr>
                  <a:t> </a:t>
                </a:r>
                <a:r>
                  <a:rPr lang="de-DE" sz="500" dirty="0" err="1">
                    <a:solidFill>
                      <a:srgbClr val="4A5C66"/>
                    </a:solidFill>
                  </a:rPr>
                  <a:t>qualitaet</a:t>
                </a:r>
                <a:r>
                  <a:rPr lang="de-DE" sz="500" dirty="0">
                    <a:solidFill>
                      <a:srgbClr val="4A5C66"/>
                    </a:solidFill>
                  </a:rPr>
                  <a:t>(</a:t>
                </a:r>
                <a:r>
                  <a:rPr lang="de-DE" sz="500" dirty="0" err="1">
                    <a:solidFill>
                      <a:srgbClr val="4A5C66"/>
                    </a:solidFill>
                  </a:rPr>
                  <a:t>population</a:t>
                </a:r>
                <a:r>
                  <a:rPr lang="de-DE" sz="500" dirty="0">
                    <a:solidFill>
                      <a:srgbClr val="4A5C66"/>
                    </a:solidFill>
                  </a:rPr>
                  <a:t>) &lt; </a:t>
                </a:r>
                <a:r>
                  <a:rPr lang="de-DE" sz="500" dirty="0" err="1">
                    <a:solidFill>
                      <a:srgbClr val="4A5C66"/>
                    </a:solidFill>
                  </a:rPr>
                  <a:t>wunschqualitaet</a:t>
                </a:r>
                <a:r>
                  <a:rPr lang="de-DE" sz="500" dirty="0">
                    <a:solidFill>
                      <a:srgbClr val="4A5C66"/>
                    </a:solidFill>
                  </a:rPr>
                  <a:t> and </a:t>
                </a:r>
                <a:r>
                  <a:rPr lang="de-DE" sz="500" dirty="0" err="1">
                    <a:solidFill>
                      <a:srgbClr val="4A5C66"/>
                    </a:solidFill>
                  </a:rPr>
                  <a:t>generationszaehler</a:t>
                </a:r>
                <a:r>
                  <a:rPr lang="de-DE" sz="500" dirty="0">
                    <a:solidFill>
                      <a:srgbClr val="4A5C66"/>
                    </a:solidFill>
                  </a:rPr>
                  <a:t> &lt; </a:t>
                </a:r>
                <a:r>
                  <a:rPr lang="de-DE" sz="500" dirty="0" err="1">
                    <a:solidFill>
                      <a:srgbClr val="4A5C66"/>
                    </a:solidFill>
                  </a:rPr>
                  <a:t>iterationslimit</a:t>
                </a:r>
                <a:endParaRPr lang="de-DE" sz="500" dirty="0">
                  <a:solidFill>
                    <a:srgbClr val="4A5C66"/>
                  </a:solidFill>
                </a:endParaRPr>
              </a:p>
              <a:p>
                <a:pPr marL="0" indent="0" defTabSz="180000">
                  <a:buNone/>
                </a:pPr>
                <a:r>
                  <a:rPr lang="de-DE" sz="500" dirty="0">
                    <a:solidFill>
                      <a:srgbClr val="4A5C66"/>
                    </a:solidFill>
                  </a:rPr>
                  <a:t>		</a:t>
                </a:r>
                <a:r>
                  <a:rPr lang="de-DE" sz="500" dirty="0" err="1">
                    <a:solidFill>
                      <a:srgbClr val="4A5C66"/>
                    </a:solidFill>
                  </a:rPr>
                  <a:t>generationszaehler</a:t>
                </a:r>
                <a:r>
                  <a:rPr lang="de-DE" sz="500" dirty="0">
                    <a:solidFill>
                      <a:srgbClr val="4A5C66"/>
                    </a:solidFill>
                  </a:rPr>
                  <a:t> &lt;- </a:t>
                </a:r>
                <a:r>
                  <a:rPr lang="de-DE" sz="500" dirty="0" err="1">
                    <a:solidFill>
                      <a:srgbClr val="4A5C66"/>
                    </a:solidFill>
                  </a:rPr>
                  <a:t>generationszaehler</a:t>
                </a:r>
                <a:r>
                  <a:rPr lang="de-DE" sz="500" dirty="0">
                    <a:solidFill>
                      <a:srgbClr val="4A5C66"/>
                    </a:solidFill>
                  </a:rPr>
                  <a:t> + 1</a:t>
                </a:r>
              </a:p>
              <a:p>
                <a:pPr marL="0" indent="0" defTabSz="180000">
                  <a:buNone/>
                </a:pPr>
                <a:r>
                  <a:rPr lang="de-DE" sz="500" dirty="0">
                    <a:solidFill>
                      <a:srgbClr val="4A5C66"/>
                    </a:solidFill>
                  </a:rPr>
                  <a:t>		</a:t>
                </a:r>
                <a:r>
                  <a:rPr lang="de-DE" sz="500" dirty="0" err="1">
                    <a:solidFill>
                      <a:srgbClr val="4A5C66"/>
                    </a:solidFill>
                  </a:rPr>
                  <a:t>eltern</a:t>
                </a:r>
                <a:r>
                  <a:rPr lang="de-DE" sz="500" dirty="0">
                    <a:solidFill>
                      <a:srgbClr val="4A5C66"/>
                    </a:solidFill>
                  </a:rPr>
                  <a:t> &lt;- </a:t>
                </a:r>
                <a:r>
                  <a:rPr lang="de-DE" sz="500" dirty="0" err="1">
                    <a:solidFill>
                      <a:srgbClr val="4A5C66"/>
                    </a:solidFill>
                  </a:rPr>
                  <a:t>elternSelektion</a:t>
                </a:r>
                <a:r>
                  <a:rPr lang="de-DE" sz="500" dirty="0">
                    <a:solidFill>
                      <a:srgbClr val="4A5C66"/>
                    </a:solidFill>
                  </a:rPr>
                  <a:t>(</a:t>
                </a:r>
                <a:r>
                  <a:rPr lang="de-DE" sz="500" dirty="0" err="1">
                    <a:solidFill>
                      <a:srgbClr val="4A5C66"/>
                    </a:solidFill>
                  </a:rPr>
                  <a:t>population</a:t>
                </a:r>
                <a:r>
                  <a:rPr lang="de-DE" sz="500" dirty="0">
                    <a:solidFill>
                      <a:srgbClr val="4A5C66"/>
                    </a:solidFill>
                  </a:rPr>
                  <a:t>, </a:t>
                </a:r>
                <a:r>
                  <a:rPr lang="de-DE" sz="500" dirty="0" err="1">
                    <a:solidFill>
                      <a:srgbClr val="4A5C66"/>
                    </a:solidFill>
                  </a:rPr>
                  <a:t>anzahl_kinder</a:t>
                </a:r>
                <a:r>
                  <a:rPr lang="de-DE" sz="500" dirty="0">
                    <a:solidFill>
                      <a:srgbClr val="4A5C66"/>
                    </a:solidFill>
                  </a:rPr>
                  <a:t>)</a:t>
                </a:r>
              </a:p>
              <a:p>
                <a:pPr marL="0" indent="0" defTabSz="180000">
                  <a:buNone/>
                </a:pPr>
                <a:r>
                  <a:rPr lang="de-DE" sz="500" dirty="0">
                    <a:solidFill>
                      <a:srgbClr val="4A5C66"/>
                    </a:solidFill>
                  </a:rPr>
                  <a:t>		</a:t>
                </a:r>
                <a:r>
                  <a:rPr lang="de-DE" sz="500" dirty="0" err="1">
                    <a:solidFill>
                      <a:srgbClr val="4A5C66"/>
                    </a:solidFill>
                  </a:rPr>
                  <a:t>kinder</a:t>
                </a:r>
                <a:r>
                  <a:rPr lang="de-DE" sz="500" dirty="0">
                    <a:solidFill>
                      <a:srgbClr val="4A5C66"/>
                    </a:solidFill>
                  </a:rPr>
                  <a:t> &lt;- </a:t>
                </a:r>
                <a:r>
                  <a:rPr lang="de-DE" sz="500" dirty="0" err="1">
                    <a:solidFill>
                      <a:srgbClr val="4A5C66"/>
                    </a:solidFill>
                  </a:rPr>
                  <a:t>duplikation</a:t>
                </a:r>
                <a:r>
                  <a:rPr lang="de-DE" sz="500" dirty="0">
                    <a:solidFill>
                      <a:srgbClr val="4A5C66"/>
                    </a:solidFill>
                  </a:rPr>
                  <a:t>(</a:t>
                </a:r>
                <a:r>
                  <a:rPr lang="de-DE" sz="500" dirty="0" err="1">
                    <a:solidFill>
                      <a:srgbClr val="4A5C66"/>
                    </a:solidFill>
                  </a:rPr>
                  <a:t>eltern</a:t>
                </a:r>
                <a:r>
                  <a:rPr lang="de-DE" sz="500" dirty="0">
                    <a:solidFill>
                      <a:srgbClr val="4A5C66"/>
                    </a:solidFill>
                  </a:rPr>
                  <a:t>, </a:t>
                </a:r>
                <a:r>
                  <a:rPr lang="de-DE" sz="500" dirty="0" err="1">
                    <a:solidFill>
                      <a:srgbClr val="4A5C66"/>
                    </a:solidFill>
                  </a:rPr>
                  <a:t>individuengroesse</a:t>
                </a:r>
                <a:r>
                  <a:rPr lang="de-DE" sz="500" dirty="0">
                    <a:solidFill>
                      <a:srgbClr val="4A5C66"/>
                    </a:solidFill>
                  </a:rPr>
                  <a:t>)</a:t>
                </a:r>
              </a:p>
              <a:p>
                <a:pPr marL="0" indent="0" defTabSz="180000">
                  <a:buNone/>
                </a:pPr>
                <a:r>
                  <a:rPr lang="de-DE" sz="500" dirty="0">
                    <a:solidFill>
                      <a:srgbClr val="4A5C66"/>
                    </a:solidFill>
                  </a:rPr>
                  <a:t>		</a:t>
                </a:r>
                <a:r>
                  <a:rPr lang="de-DE" sz="500" dirty="0" err="1">
                    <a:solidFill>
                      <a:srgbClr val="0070C0"/>
                    </a:solidFill>
                  </a:rPr>
                  <a:t>mutierte_kinder</a:t>
                </a:r>
                <a:r>
                  <a:rPr lang="de-DE" sz="500" dirty="0">
                    <a:solidFill>
                      <a:srgbClr val="0070C0"/>
                    </a:solidFill>
                  </a:rPr>
                  <a:t> &lt;- </a:t>
                </a:r>
                <a:r>
                  <a:rPr lang="de-DE" sz="500" dirty="0" err="1">
                    <a:solidFill>
                      <a:srgbClr val="0070C0"/>
                    </a:solidFill>
                  </a:rPr>
                  <a:t>mutation</a:t>
                </a:r>
                <a:r>
                  <a:rPr lang="de-DE" sz="500" dirty="0">
                    <a:solidFill>
                      <a:srgbClr val="0070C0"/>
                    </a:solidFill>
                  </a:rPr>
                  <a:t>(</a:t>
                </a:r>
                <a:r>
                  <a:rPr lang="de-DE" sz="500" dirty="0" err="1">
                    <a:solidFill>
                      <a:srgbClr val="0070C0"/>
                    </a:solidFill>
                  </a:rPr>
                  <a:t>kinder</a:t>
                </a:r>
                <a:r>
                  <a:rPr lang="de-DE" sz="500" dirty="0">
                    <a:solidFill>
                      <a:srgbClr val="0070C0"/>
                    </a:solidFill>
                  </a:rPr>
                  <a:t>, </a:t>
                </a:r>
                <a:r>
                  <a:rPr lang="de-DE" sz="500" dirty="0" err="1">
                    <a:solidFill>
                      <a:srgbClr val="0070C0"/>
                    </a:solidFill>
                  </a:rPr>
                  <a:t>standardabweichung</a:t>
                </a:r>
                <a:r>
                  <a:rPr lang="de-DE" sz="500" dirty="0">
                    <a:solidFill>
                      <a:srgbClr val="0070C0"/>
                    </a:solidFill>
                  </a:rPr>
                  <a:t>, </a:t>
                </a:r>
                <a:r>
                  <a:rPr lang="de-DE" sz="500" dirty="0" err="1">
                    <a:solidFill>
                      <a:srgbClr val="0070C0"/>
                    </a:solidFill>
                  </a:rPr>
                  <a:t>individuengroesse</a:t>
                </a:r>
                <a:r>
                  <a:rPr lang="de-DE" sz="500" dirty="0">
                    <a:solidFill>
                      <a:srgbClr val="0070C0"/>
                    </a:solidFill>
                  </a:rPr>
                  <a:t>)</a:t>
                </a:r>
              </a:p>
              <a:p>
                <a:pPr marL="0" indent="0" defTabSz="180000">
                  <a:buNone/>
                </a:pPr>
                <a:r>
                  <a:rPr lang="de-DE" sz="500" dirty="0">
                    <a:solidFill>
                      <a:srgbClr val="0070C0"/>
                    </a:solidFill>
                  </a:rPr>
                  <a:t>		</a:t>
                </a:r>
                <a:r>
                  <a:rPr lang="de-DE" sz="500" dirty="0" err="1">
                    <a:solidFill>
                      <a:srgbClr val="0070C0"/>
                    </a:solidFill>
                  </a:rPr>
                  <a:t>erfolgreiche_mutationen</a:t>
                </a:r>
                <a:r>
                  <a:rPr lang="de-DE" sz="500" dirty="0">
                    <a:solidFill>
                      <a:srgbClr val="0070C0"/>
                    </a:solidFill>
                  </a:rPr>
                  <a:t> &lt;- </a:t>
                </a:r>
                <a:r>
                  <a:rPr lang="de-DE" sz="500" dirty="0" err="1">
                    <a:solidFill>
                      <a:srgbClr val="0070C0"/>
                    </a:solidFill>
                  </a:rPr>
                  <a:t>berechneAnteilVerbesserungen</a:t>
                </a:r>
                <a:r>
                  <a:rPr lang="de-DE" sz="500" dirty="0">
                    <a:solidFill>
                      <a:srgbClr val="0070C0"/>
                    </a:solidFill>
                  </a:rPr>
                  <a:t>(</a:t>
                </a:r>
                <a:r>
                  <a:rPr lang="de-DE" sz="500" dirty="0" err="1">
                    <a:solidFill>
                      <a:srgbClr val="0070C0"/>
                    </a:solidFill>
                  </a:rPr>
                  <a:t>kinder</a:t>
                </a:r>
                <a:r>
                  <a:rPr lang="de-DE" sz="500" dirty="0">
                    <a:solidFill>
                      <a:srgbClr val="0070C0"/>
                    </a:solidFill>
                  </a:rPr>
                  <a:t>, </a:t>
                </a:r>
                <a:r>
                  <a:rPr lang="de-DE" sz="500" dirty="0" err="1">
                    <a:solidFill>
                      <a:srgbClr val="0070C0"/>
                    </a:solidFill>
                  </a:rPr>
                  <a:t>mutierte_kinder</a:t>
                </a:r>
                <a:r>
                  <a:rPr lang="de-DE" sz="500" dirty="0">
                    <a:solidFill>
                      <a:srgbClr val="0070C0"/>
                    </a:solidFill>
                  </a:rPr>
                  <a:t>)</a:t>
                </a:r>
              </a:p>
              <a:p>
                <a:pPr marL="0" indent="0" defTabSz="180000">
                  <a:buNone/>
                </a:pPr>
                <a:r>
                  <a:rPr lang="de-DE" sz="500" dirty="0">
                    <a:solidFill>
                      <a:srgbClr val="0070C0"/>
                    </a:solidFill>
                  </a:rPr>
                  <a:t>		</a:t>
                </a:r>
                <a:r>
                  <a:rPr lang="de-DE" sz="500" dirty="0" err="1">
                    <a:solidFill>
                      <a:srgbClr val="0070C0"/>
                    </a:solidFill>
                  </a:rPr>
                  <a:t>standardabweichung</a:t>
                </a:r>
                <a:r>
                  <a:rPr lang="de-DE" sz="500" dirty="0">
                    <a:solidFill>
                      <a:srgbClr val="0070C0"/>
                    </a:solidFill>
                  </a:rPr>
                  <a:t> &lt;- </a:t>
                </a:r>
                <a:r>
                  <a:rPr lang="de-DE" sz="500" dirty="0" err="1">
                    <a:solidFill>
                      <a:srgbClr val="0070C0"/>
                    </a:solidFill>
                  </a:rPr>
                  <a:t>passeStandardabweichungAn</a:t>
                </a:r>
                <a:r>
                  <a:rPr lang="de-DE" sz="500" dirty="0">
                    <a:solidFill>
                      <a:srgbClr val="0070C0"/>
                    </a:solidFill>
                  </a:rPr>
                  <a:t>(</a:t>
                </a:r>
                <a:r>
                  <a:rPr lang="de-DE" sz="500" dirty="0" err="1">
                    <a:solidFill>
                      <a:srgbClr val="0070C0"/>
                    </a:solidFill>
                  </a:rPr>
                  <a:t>standardabweichung</a:t>
                </a:r>
                <a:r>
                  <a:rPr lang="de-DE" sz="500" dirty="0">
                    <a:solidFill>
                      <a:srgbClr val="0070C0"/>
                    </a:solidFill>
                  </a:rPr>
                  <a:t>, </a:t>
                </a:r>
                <a:r>
                  <a:rPr lang="de-DE" sz="500" dirty="0" err="1">
                    <a:solidFill>
                      <a:srgbClr val="0070C0"/>
                    </a:solidFill>
                  </a:rPr>
                  <a:t>erfolrgreiche_mutationen</a:t>
                </a:r>
                <a:r>
                  <a:rPr lang="de-DE" sz="500" dirty="0">
                    <a:solidFill>
                      <a:srgbClr val="0070C0"/>
                    </a:solidFill>
                  </a:rPr>
                  <a:t>)</a:t>
                </a:r>
              </a:p>
              <a:p>
                <a:pPr marL="0" indent="0" defTabSz="180000">
                  <a:buNone/>
                </a:pPr>
                <a:r>
                  <a:rPr lang="de-DE" sz="500" dirty="0">
                    <a:solidFill>
                      <a:srgbClr val="4A5C66"/>
                    </a:solidFill>
                  </a:rPr>
                  <a:t>		</a:t>
                </a:r>
                <a:r>
                  <a:rPr lang="de-DE" sz="500" dirty="0" err="1">
                    <a:solidFill>
                      <a:srgbClr val="4A5C66"/>
                    </a:solidFill>
                  </a:rPr>
                  <a:t>population</a:t>
                </a:r>
                <a:r>
                  <a:rPr lang="de-DE" sz="500" dirty="0">
                    <a:solidFill>
                      <a:srgbClr val="4A5C66"/>
                    </a:solidFill>
                  </a:rPr>
                  <a:t> &lt;- </a:t>
                </a:r>
                <a:r>
                  <a:rPr lang="de-DE" sz="500" dirty="0" err="1">
                    <a:solidFill>
                      <a:srgbClr val="4A5C66"/>
                    </a:solidFill>
                  </a:rPr>
                  <a:t>selektion</a:t>
                </a:r>
                <a:r>
                  <a:rPr lang="de-DE" sz="500" dirty="0">
                    <a:solidFill>
                      <a:srgbClr val="4A5C66"/>
                    </a:solidFill>
                  </a:rPr>
                  <a:t>(</a:t>
                </a:r>
                <a:r>
                  <a:rPr lang="de-DE" sz="500" dirty="0" err="1">
                    <a:solidFill>
                      <a:srgbClr val="4A5C66"/>
                    </a:solidFill>
                  </a:rPr>
                  <a:t>mutierte_kinder</a:t>
                </a:r>
                <a:r>
                  <a:rPr lang="de-DE" sz="500" dirty="0">
                    <a:solidFill>
                      <a:srgbClr val="4A5C66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de-DE" sz="5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de-DE" sz="500" dirty="0">
                    <a:solidFill>
                      <a:srgbClr val="4A5C66"/>
                    </a:solidFill>
                  </a:rPr>
                  <a:t>, </a:t>
                </a:r>
                <a:r>
                  <a:rPr lang="de-DE" sz="500" dirty="0" err="1">
                    <a:solidFill>
                      <a:srgbClr val="4A5C66"/>
                    </a:solidFill>
                  </a:rPr>
                  <a:t>qualitaet</a:t>
                </a:r>
                <a:r>
                  <a:rPr lang="de-DE" sz="500" dirty="0">
                    <a:solidFill>
                      <a:srgbClr val="4A5C66"/>
                    </a:solidFill>
                  </a:rPr>
                  <a:t>) // oder </a:t>
                </a:r>
                <a:r>
                  <a:rPr lang="de-DE" sz="500" dirty="0" err="1">
                    <a:solidFill>
                      <a:srgbClr val="4A5C66"/>
                    </a:solidFill>
                  </a:rPr>
                  <a:t>selektion</a:t>
                </a:r>
                <a:r>
                  <a:rPr lang="de-DE" sz="500" dirty="0">
                    <a:solidFill>
                      <a:srgbClr val="4A5C66"/>
                    </a:solidFill>
                  </a:rPr>
                  <a:t>(</a:t>
                </a:r>
                <a:r>
                  <a:rPr lang="de-DE" sz="500" dirty="0" err="1">
                    <a:solidFill>
                      <a:srgbClr val="4A5C66"/>
                    </a:solidFill>
                  </a:rPr>
                  <a:t>eltern</a:t>
                </a:r>
                <a:r>
                  <a:rPr lang="de-DE" sz="500" dirty="0">
                    <a:solidFill>
                      <a:srgbClr val="4A5C66"/>
                    </a:solidFill>
                  </a:rPr>
                  <a:t> + </a:t>
                </a:r>
                <a:r>
                  <a:rPr lang="de-DE" sz="500" dirty="0" err="1">
                    <a:solidFill>
                      <a:srgbClr val="4A5C66"/>
                    </a:solidFill>
                  </a:rPr>
                  <a:t>mutierte_kinder</a:t>
                </a:r>
                <a:r>
                  <a:rPr lang="de-DE" sz="500" dirty="0">
                    <a:solidFill>
                      <a:srgbClr val="4A5C66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de-DE" sz="500" i="1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de-DE" sz="500" dirty="0">
                    <a:solidFill>
                      <a:srgbClr val="4A5C66"/>
                    </a:solidFill>
                  </a:rPr>
                  <a:t>, </a:t>
                </a:r>
                <a:r>
                  <a:rPr lang="de-DE" sz="500" dirty="0" err="1">
                    <a:solidFill>
                      <a:srgbClr val="4A5C66"/>
                    </a:solidFill>
                  </a:rPr>
                  <a:t>qualitaet</a:t>
                </a:r>
                <a:r>
                  <a:rPr lang="de-DE" sz="500" dirty="0">
                    <a:solidFill>
                      <a:srgbClr val="4A5C66"/>
                    </a:solidFill>
                  </a:rPr>
                  <a:t>)</a:t>
                </a:r>
              </a:p>
              <a:p>
                <a:pPr marL="0" indent="0" defTabSz="180000">
                  <a:buNone/>
                </a:pPr>
                <a:r>
                  <a:rPr lang="de-DE" sz="500" dirty="0">
                    <a:solidFill>
                      <a:srgbClr val="4A5C66"/>
                    </a:solidFill>
                  </a:rPr>
                  <a:t>	</a:t>
                </a:r>
                <a:r>
                  <a:rPr lang="de-DE" sz="500" dirty="0" err="1">
                    <a:solidFill>
                      <a:srgbClr val="4A5C66"/>
                    </a:solidFill>
                  </a:rPr>
                  <a:t>loesung</a:t>
                </a:r>
                <a:r>
                  <a:rPr lang="de-DE" sz="500" dirty="0">
                    <a:solidFill>
                      <a:srgbClr val="4A5C66"/>
                    </a:solidFill>
                  </a:rPr>
                  <a:t> &lt;- </a:t>
                </a:r>
                <a:r>
                  <a:rPr lang="de-DE" sz="500" dirty="0" err="1">
                    <a:solidFill>
                      <a:srgbClr val="4A5C66"/>
                    </a:solidFill>
                  </a:rPr>
                  <a:t>bestenSelektion</a:t>
                </a:r>
                <a:r>
                  <a:rPr lang="de-DE" sz="500" dirty="0">
                    <a:solidFill>
                      <a:srgbClr val="4A5C66"/>
                    </a:solidFill>
                  </a:rPr>
                  <a:t>(</a:t>
                </a:r>
                <a:r>
                  <a:rPr lang="de-DE" sz="500" dirty="0" err="1">
                    <a:solidFill>
                      <a:srgbClr val="4A5C66"/>
                    </a:solidFill>
                  </a:rPr>
                  <a:t>population</a:t>
                </a:r>
                <a:r>
                  <a:rPr lang="de-DE" sz="500" dirty="0">
                    <a:solidFill>
                      <a:srgbClr val="4A5C66"/>
                    </a:solidFill>
                  </a:rPr>
                  <a:t>)</a:t>
                </a:r>
              </a:p>
              <a:p>
                <a:pPr marL="0" indent="0" defTabSz="180000">
                  <a:buNone/>
                </a:pPr>
                <a:endParaRPr lang="de-DE" sz="500" dirty="0"/>
              </a:p>
            </p:txBody>
          </p:sp>
        </mc:Choice>
        <mc:Fallback>
          <p:sp>
            <p:nvSpPr>
              <p:cNvPr id="4" name="Textplatzhalter 3">
                <a:extLst>
                  <a:ext uri="{FF2B5EF4-FFF2-40B4-BE49-F238E27FC236}">
                    <a16:creationId xmlns:a16="http://schemas.microsoft.com/office/drawing/2014/main" id="{027ACB38-45C8-49B7-B159-284BE2923EA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xfrm>
                <a:off x="6973078" y="1991593"/>
                <a:ext cx="4685528" cy="4305300"/>
              </a:xfrm>
              <a:blipFill>
                <a:blip r:embed="rId2"/>
                <a:stretch>
                  <a:fillRect b="-70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527993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2630CC-4BE2-44C4-AF0C-A8527DB4EF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Kapitelübersicht</a:t>
            </a:r>
          </a:p>
        </p:txBody>
      </p:sp>
    </p:spTree>
    <p:extLst>
      <p:ext uri="{BB962C8B-B14F-4D97-AF65-F5344CB8AC3E}">
        <p14:creationId xmlns:p14="http://schemas.microsoft.com/office/powerpoint/2010/main" val="104868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Textplatzhalter 3">
            <a:extLst>
              <a:ext uri="{FF2B5EF4-FFF2-40B4-BE49-F238E27FC236}">
                <a16:creationId xmlns:a16="http://schemas.microsoft.com/office/drawing/2014/main" id="{197FB923-CD22-43D6-9B23-250E0B768933}"/>
              </a:ext>
            </a:extLst>
          </p:cNvPr>
          <p:cNvSpPr txBox="1">
            <a:spLocks/>
          </p:cNvSpPr>
          <p:nvPr/>
        </p:nvSpPr>
        <p:spPr bwMode="auto">
          <a:xfrm>
            <a:off x="352425" y="1991593"/>
            <a:ext cx="11487150" cy="430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66700" indent="-2667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0BA24"/>
              </a:buClr>
              <a:buSzPct val="106000"/>
              <a:buFont typeface="Wingdings" panose="05000000000000000000" pitchFamily="2" charset="2"/>
              <a:buChar char="§"/>
              <a:defRPr kern="1200" baseline="0">
                <a:solidFill>
                  <a:srgbClr val="4A5C66"/>
                </a:solidFill>
                <a:latin typeface="Arial" pitchFamily="34" charset="0"/>
                <a:ea typeface="MS PGothic" panose="020B0600070205080204" pitchFamily="34" charset="-128"/>
                <a:cs typeface="Arial" pitchFamily="34" charset="0"/>
              </a:defRPr>
            </a:lvl1pPr>
            <a:lvl2pPr marL="542925" indent="-2762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0BA24"/>
              </a:buClr>
              <a:buSzPct val="90000"/>
              <a:buFont typeface="Wingdings" panose="05000000000000000000" pitchFamily="2" charset="2"/>
              <a:buChar char="§"/>
              <a:defRPr kern="1200">
                <a:solidFill>
                  <a:srgbClr val="4A5C66"/>
                </a:solidFill>
                <a:latin typeface="Arial" pitchFamily="34" charset="0"/>
                <a:ea typeface="Arial" charset="0"/>
                <a:cs typeface="Arial" pitchFamily="34" charset="0"/>
              </a:defRPr>
            </a:lvl2pPr>
            <a:lvl3pPr marL="809625" indent="-2667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0BA24"/>
              </a:buClr>
              <a:buSzPct val="80000"/>
              <a:buFont typeface="Wingdings" panose="05000000000000000000" pitchFamily="2" charset="2"/>
              <a:buChar char="§"/>
              <a:defRPr kern="1200">
                <a:solidFill>
                  <a:srgbClr val="4A5C66"/>
                </a:solidFill>
                <a:latin typeface="Arial" pitchFamily="34" charset="0"/>
                <a:ea typeface="Arial" charset="0"/>
                <a:cs typeface="Arial" pitchFamily="34" charset="0"/>
              </a:defRPr>
            </a:lvl3pPr>
            <a:lvl4pPr marL="1076325" indent="-2667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0BA24"/>
              </a:buClr>
              <a:buSzPct val="80000"/>
              <a:buFont typeface="Wingdings" panose="05000000000000000000" pitchFamily="2" charset="2"/>
              <a:buChar char="§"/>
              <a:defRPr kern="1200">
                <a:solidFill>
                  <a:srgbClr val="4A5C66"/>
                </a:solidFill>
                <a:latin typeface="Arial" pitchFamily="34" charset="0"/>
                <a:ea typeface="Arial" charset="0"/>
                <a:cs typeface="Arial" pitchFamily="34" charset="0"/>
              </a:defRPr>
            </a:lvl4pPr>
            <a:lvl5pPr marL="1343025" indent="-2667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0BA24"/>
              </a:buClr>
              <a:buSzPct val="80000"/>
              <a:buFont typeface="Wingdings" panose="05000000000000000000" pitchFamily="2" charset="2"/>
              <a:buChar char="§"/>
              <a:defRPr kern="1200">
                <a:solidFill>
                  <a:srgbClr val="4A5C66"/>
                </a:solidFill>
                <a:latin typeface="Arial" pitchFamily="34" charset="0"/>
                <a:ea typeface="Arial" charset="0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800" dirty="0"/>
              <a:t>Test, wow es klappt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35997702-CF95-4A86-956F-9AE51732A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Selbstregulierende Schrittweitenanpassung je Vektorwert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platzhalter 3">
                <a:extLst>
                  <a:ext uri="{FF2B5EF4-FFF2-40B4-BE49-F238E27FC236}">
                    <a16:creationId xmlns:a16="http://schemas.microsoft.com/office/drawing/2014/main" id="{027ACB38-45C8-49B7-B159-284BE2923EA6}"/>
                  </a:ext>
                </a:extLst>
              </p:cNvPr>
              <p:cNvSpPr>
                <a:spLocks noGrp="1"/>
              </p:cNvSpPr>
              <p:nvPr>
                <p:ph type="body" sz="quarter" idx="11"/>
              </p:nvPr>
            </p:nvSpPr>
            <p:spPr>
              <a:xfrm>
                <a:off x="6973078" y="1991593"/>
                <a:ext cx="4685528" cy="4305300"/>
              </a:xfrm>
            </p:spPr>
            <p:txBody>
              <a:bodyPr/>
              <a:lstStyle/>
              <a:p>
                <a:pPr marL="0" indent="0" defTabSz="180000">
                  <a:buNone/>
                </a:pPr>
                <a:r>
                  <a:rPr lang="de-DE" sz="500" dirty="0">
                    <a:solidFill>
                      <a:srgbClr val="0070C0"/>
                    </a:solidFill>
                  </a:rPr>
                  <a:t>algorithm </a:t>
                </a:r>
                <a:r>
                  <a:rPr lang="de-DE" sz="500" dirty="0" err="1">
                    <a:solidFill>
                      <a:srgbClr val="0070C0"/>
                    </a:solidFill>
                  </a:rPr>
                  <a:t>baue_individuum</a:t>
                </a:r>
                <a:r>
                  <a:rPr lang="de-DE" sz="500" dirty="0">
                    <a:solidFill>
                      <a:srgbClr val="0070C0"/>
                    </a:solidFill>
                  </a:rPr>
                  <a:t>(n, </a:t>
                </a:r>
                <a14:m>
                  <m:oMath xmlns:m="http://schemas.openxmlformats.org/officeDocument/2006/math">
                    <m:r>
                      <a:rPr lang="de-DE" sz="50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de-DE" sz="500" dirty="0">
                    <a:solidFill>
                      <a:srgbClr val="0070C0"/>
                    </a:solidFill>
                  </a:rPr>
                  <a:t>)</a:t>
                </a:r>
              </a:p>
              <a:p>
                <a:pPr marL="0" indent="0" defTabSz="180000">
                  <a:buNone/>
                </a:pPr>
                <a:r>
                  <a:rPr lang="de-DE" sz="500" dirty="0">
                    <a:solidFill>
                      <a:srgbClr val="0070C0"/>
                    </a:solidFill>
                  </a:rPr>
                  <a:t>	</a:t>
                </a:r>
                <a:r>
                  <a:rPr lang="de-DE" sz="500" dirty="0" err="1"/>
                  <a:t>individuum</a:t>
                </a:r>
                <a:r>
                  <a:rPr lang="de-DE" sz="500" dirty="0"/>
                  <a:t> &lt;- []</a:t>
                </a:r>
              </a:p>
              <a:p>
                <a:pPr marL="0" indent="0" defTabSz="180000">
                  <a:buNone/>
                </a:pPr>
                <a:r>
                  <a:rPr lang="de-DE" sz="500" dirty="0"/>
                  <a:t>	</a:t>
                </a:r>
                <a:r>
                  <a:rPr lang="de-DE" sz="500" dirty="0" err="1"/>
                  <a:t>for</a:t>
                </a:r>
                <a:r>
                  <a:rPr lang="de-DE" sz="500" dirty="0"/>
                  <a:t> _ &lt;- 1...n</a:t>
                </a:r>
              </a:p>
              <a:p>
                <a:pPr marL="0" indent="0" defTabSz="180000">
                  <a:buNone/>
                </a:pPr>
                <a:r>
                  <a:rPr lang="de-DE" sz="500" dirty="0"/>
                  <a:t>		</a:t>
                </a:r>
                <a:r>
                  <a:rPr lang="de-DE" sz="500" dirty="0" err="1"/>
                  <a:t>individuum</a:t>
                </a:r>
                <a:r>
                  <a:rPr lang="de-DE" sz="500" dirty="0"/>
                  <a:t> &lt;- </a:t>
                </a:r>
                <a:r>
                  <a:rPr lang="de-DE" sz="500" dirty="0" err="1"/>
                  <a:t>individuum</a:t>
                </a:r>
                <a:r>
                  <a:rPr lang="de-DE" sz="500" dirty="0"/>
                  <a:t> + (zufälliges </a:t>
                </a:r>
                <a14:m>
                  <m:oMath xmlns:m="http://schemas.openxmlformats.org/officeDocument/2006/math">
                    <m:r>
                      <a:rPr lang="de-DE" sz="5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de-DE" sz="500" b="0" i="1" dirty="0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de-DE" sz="500" b="0" i="1" dirty="0" smtClean="0">
                        <a:latin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de-DE" sz="500" dirty="0"/>
                  <a:t>, </a:t>
                </a:r>
                <a14:m>
                  <m:oMath xmlns:m="http://schemas.openxmlformats.org/officeDocument/2006/math">
                    <m:r>
                      <a:rPr lang="de-DE" sz="500" i="1" dirty="0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de-DE" sz="500" dirty="0"/>
                  <a:t>)</a:t>
                </a:r>
              </a:p>
              <a:p>
                <a:pPr marL="0" indent="0" defTabSz="180000">
                  <a:buNone/>
                </a:pPr>
                <a:r>
                  <a:rPr lang="de-DE" sz="500" dirty="0"/>
                  <a:t>	</a:t>
                </a:r>
                <a:r>
                  <a:rPr lang="de-DE" sz="500" dirty="0" err="1"/>
                  <a:t>return</a:t>
                </a:r>
                <a:r>
                  <a:rPr lang="de-DE" sz="500" dirty="0"/>
                  <a:t> </a:t>
                </a:r>
                <a:r>
                  <a:rPr lang="de-DE" sz="500" dirty="0" err="1"/>
                  <a:t>individuum</a:t>
                </a:r>
                <a:endParaRPr lang="de-DE" sz="500" dirty="0"/>
              </a:p>
              <a:p>
                <a:pPr marL="0" indent="0" defTabSz="180000">
                  <a:buNone/>
                </a:pPr>
                <a:endParaRPr lang="de-DE" sz="500" dirty="0"/>
              </a:p>
              <a:p>
                <a:pPr marL="0" indent="0" defTabSz="180000">
                  <a:buNone/>
                </a:pPr>
                <a:r>
                  <a:rPr lang="de-DE" sz="500" dirty="0" err="1">
                    <a:solidFill>
                      <a:srgbClr val="0070C0"/>
                    </a:solidFill>
                  </a:rPr>
                  <a:t>algorithm</a:t>
                </a:r>
                <a:r>
                  <a:rPr lang="de-DE" sz="500" dirty="0">
                    <a:solidFill>
                      <a:srgbClr val="0070C0"/>
                    </a:solidFill>
                  </a:rPr>
                  <a:t> baue\_</a:t>
                </a:r>
                <a:r>
                  <a:rPr lang="de-DE" sz="500" dirty="0" err="1">
                    <a:solidFill>
                      <a:srgbClr val="0070C0"/>
                    </a:solidFill>
                  </a:rPr>
                  <a:t>population</a:t>
                </a:r>
                <a:r>
                  <a:rPr lang="de-DE" sz="500" dirty="0">
                    <a:solidFill>
                      <a:srgbClr val="0070C0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de-DE" sz="5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de-DE" sz="500" dirty="0">
                    <a:solidFill>
                      <a:srgbClr val="0070C0"/>
                    </a:solidFill>
                  </a:rPr>
                  <a:t>, n)</a:t>
                </a:r>
              </a:p>
              <a:p>
                <a:pPr marL="0" indent="0" defTabSz="180000">
                  <a:buNone/>
                </a:pPr>
                <a:r>
                  <a:rPr lang="de-DE" sz="500" dirty="0"/>
                  <a:t>	</a:t>
                </a:r>
                <a:r>
                  <a:rPr lang="de-DE" sz="500" dirty="0" err="1"/>
                  <a:t>population</a:t>
                </a:r>
                <a:r>
                  <a:rPr lang="de-DE" sz="500" dirty="0"/>
                  <a:t> &lt;- []</a:t>
                </a:r>
              </a:p>
              <a:p>
                <a:pPr marL="0" indent="0" defTabSz="180000">
                  <a:buNone/>
                </a:pPr>
                <a:r>
                  <a:rPr lang="de-DE" sz="500" dirty="0"/>
                  <a:t>	</a:t>
                </a:r>
                <a:r>
                  <a:rPr lang="de-DE" sz="500" dirty="0" err="1"/>
                  <a:t>for</a:t>
                </a:r>
                <a:r>
                  <a:rPr lang="de-DE" sz="500" dirty="0"/>
                  <a:t> i &lt;- 1...</a:t>
                </a:r>
                <a14:m>
                  <m:oMath xmlns:m="http://schemas.openxmlformats.org/officeDocument/2006/math">
                    <m:r>
                      <a:rPr lang="de-DE" sz="5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endParaRPr lang="de-DE" sz="500" dirty="0"/>
              </a:p>
              <a:p>
                <a:pPr marL="0" indent="0" defTabSz="180000">
                  <a:buNone/>
                </a:pPr>
                <a:r>
                  <a:rPr lang="de-DE" sz="500" dirty="0"/>
                  <a:t>		</a:t>
                </a:r>
                <a:r>
                  <a:rPr lang="de-DE" sz="500" dirty="0" err="1"/>
                  <a:t>individuum</a:t>
                </a:r>
                <a:r>
                  <a:rPr lang="de-DE" sz="500" dirty="0"/>
                  <a:t> &lt;- </a:t>
                </a:r>
                <a:r>
                  <a:rPr lang="de-DE" sz="500" dirty="0" err="1"/>
                  <a:t>baue_individuum</a:t>
                </a:r>
                <a:r>
                  <a:rPr lang="de-DE" sz="500" dirty="0"/>
                  <a:t>(n, zufälliges </a:t>
                </a:r>
                <a14:m>
                  <m:oMath xmlns:m="http://schemas.openxmlformats.org/officeDocument/2006/math">
                    <m:r>
                      <a:rPr lang="de-DE" sz="500" i="1" dirty="0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de-DE" sz="500" dirty="0"/>
                  <a:t> oder Initialwert)</a:t>
                </a:r>
              </a:p>
              <a:p>
                <a:pPr marL="0" indent="0" defTabSz="180000">
                  <a:buNone/>
                </a:pPr>
                <a:r>
                  <a:rPr lang="de-DE" sz="500" dirty="0"/>
                  <a:t>		</a:t>
                </a:r>
                <a:r>
                  <a:rPr lang="de-DE" sz="500" dirty="0" err="1"/>
                  <a:t>population</a:t>
                </a:r>
                <a:r>
                  <a:rPr lang="de-DE" sz="500" dirty="0"/>
                  <a:t> &lt;- </a:t>
                </a:r>
                <a:r>
                  <a:rPr lang="de-DE" sz="500" dirty="0" err="1"/>
                  <a:t>population</a:t>
                </a:r>
                <a:r>
                  <a:rPr lang="de-DE" sz="500" dirty="0"/>
                  <a:t> + </a:t>
                </a:r>
                <a:r>
                  <a:rPr lang="de-DE" sz="500" dirty="0" err="1"/>
                  <a:t>individuum</a:t>
                </a:r>
                <a:endParaRPr lang="de-DE" sz="500" dirty="0"/>
              </a:p>
              <a:p>
                <a:pPr marL="0" indent="0" defTabSz="180000">
                  <a:buNone/>
                </a:pPr>
                <a:r>
                  <a:rPr lang="de-DE" sz="500" dirty="0"/>
                  <a:t>	</a:t>
                </a:r>
                <a:r>
                  <a:rPr lang="de-DE" sz="500" dirty="0" err="1"/>
                  <a:t>return</a:t>
                </a:r>
                <a:r>
                  <a:rPr lang="de-DE" sz="500" dirty="0"/>
                  <a:t> </a:t>
                </a:r>
                <a:r>
                  <a:rPr lang="de-DE" sz="500" dirty="0" err="1"/>
                  <a:t>population</a:t>
                </a:r>
                <a:endParaRPr lang="de-DE" sz="500" dirty="0"/>
              </a:p>
              <a:p>
                <a:pPr marL="0" indent="0" defTabSz="180000">
                  <a:buNone/>
                </a:pPr>
                <a:endParaRPr lang="de-DE" sz="500" dirty="0">
                  <a:solidFill>
                    <a:srgbClr val="00B050"/>
                  </a:solidFill>
                </a:endParaRPr>
              </a:p>
              <a:p>
                <a:pPr marL="0" indent="0" defTabSz="180000">
                  <a:buNone/>
                </a:pPr>
                <a:r>
                  <a:rPr lang="de-DE" sz="500" dirty="0" err="1">
                    <a:solidFill>
                      <a:srgbClr val="0070C0"/>
                    </a:solidFill>
                  </a:rPr>
                  <a:t>algorithm</a:t>
                </a:r>
                <a:r>
                  <a:rPr lang="de-DE" sz="500" dirty="0">
                    <a:solidFill>
                      <a:srgbClr val="0070C0"/>
                    </a:solidFill>
                  </a:rPr>
                  <a:t> </a:t>
                </a:r>
                <a:r>
                  <a:rPr lang="de-DE" sz="500" dirty="0" err="1">
                    <a:solidFill>
                      <a:srgbClr val="0070C0"/>
                    </a:solidFill>
                  </a:rPr>
                  <a:t>mutation</a:t>
                </a:r>
                <a:r>
                  <a:rPr lang="de-DE" sz="500" dirty="0">
                    <a:solidFill>
                      <a:srgbClr val="0070C0"/>
                    </a:solidFill>
                  </a:rPr>
                  <a:t>(</a:t>
                </a:r>
                <a:r>
                  <a:rPr lang="de-DE" sz="500" dirty="0" err="1">
                    <a:solidFill>
                      <a:srgbClr val="0070C0"/>
                    </a:solidFill>
                  </a:rPr>
                  <a:t>individuen</a:t>
                </a:r>
                <a:r>
                  <a:rPr lang="de-DE" sz="500" dirty="0">
                    <a:solidFill>
                      <a:srgbClr val="0070C0"/>
                    </a:solidFill>
                  </a:rPr>
                  <a:t>[1,...,</a:t>
                </a:r>
                <a14:m>
                  <m:oMath xmlns:m="http://schemas.openxmlformats.org/officeDocument/2006/math">
                    <m:r>
                      <a:rPr lang="de-DE" sz="5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de-DE" sz="500" dirty="0">
                    <a:solidFill>
                      <a:srgbClr val="0070C0"/>
                    </a:solidFill>
                  </a:rPr>
                  <a:t>],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50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de-DE" sz="500" dirty="0">
                    <a:solidFill>
                      <a:srgbClr val="0070C0"/>
                    </a:solidFill>
                  </a:rPr>
                  <a:t>, n)</a:t>
                </a:r>
              </a:p>
              <a:p>
                <a:pPr marL="0" indent="0" defTabSz="180000">
                  <a:buNone/>
                </a:pPr>
                <a:r>
                  <a:rPr lang="de-DE" sz="500" dirty="0"/>
                  <a:t>	mutierteIndividuen &lt;- []</a:t>
                </a:r>
              </a:p>
              <a:p>
                <a:pPr marL="0" indent="0" defTabSz="180000">
                  <a:buNone/>
                </a:pPr>
                <a:r>
                  <a:rPr lang="de-DE" sz="500" dirty="0"/>
                  <a:t>	</a:t>
                </a:r>
                <a:r>
                  <a:rPr lang="de-DE" sz="500" dirty="0" err="1"/>
                  <a:t>for</a:t>
                </a:r>
                <a:r>
                  <a:rPr lang="de-DE" sz="500" dirty="0"/>
                  <a:t> i &lt;- 1...</a:t>
                </a:r>
                <a14:m>
                  <m:oMath xmlns:m="http://schemas.openxmlformats.org/officeDocument/2006/math">
                    <m:r>
                      <a:rPr lang="de-DE" sz="5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endParaRPr lang="de-DE" sz="500" dirty="0"/>
              </a:p>
              <a:p>
                <a:pPr marL="0" indent="0" defTabSz="180000">
                  <a:buNone/>
                </a:pPr>
                <a:r>
                  <a:rPr lang="de-DE" sz="500" dirty="0"/>
                  <a:t>		//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500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500" i="1" dirty="0" err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DE" sz="5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de-DE" sz="500" dirty="0"/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5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5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DE" sz="500" b="0" i="1" dirty="0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de-DE" sz="5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de-DE" sz="500" dirty="0"/>
                  <a:t>) = </a:t>
                </a:r>
                <a:r>
                  <a:rPr lang="de-DE" sz="500" dirty="0" err="1"/>
                  <a:t>indizes</a:t>
                </a:r>
                <a:r>
                  <a:rPr lang="de-DE" sz="500" dirty="0"/>
                  <a:t> (0, 1)</a:t>
                </a:r>
              </a:p>
              <a:p>
                <a:pPr marL="0" indent="0" defTabSz="180000">
                  <a:buNone/>
                </a:pPr>
                <a:r>
                  <a:rPr lang="de-DE" sz="500" dirty="0"/>
                  <a:t>		</a:t>
                </a:r>
                <a:r>
                  <a:rPr lang="de-DE" sz="500" dirty="0" err="1"/>
                  <a:t>individuum</a:t>
                </a:r>
                <a:r>
                  <a:rPr lang="de-DE" sz="500" dirty="0"/>
                  <a:t> &lt;- </a:t>
                </a:r>
                <a:r>
                  <a:rPr lang="de-DE" sz="500" dirty="0" err="1"/>
                  <a:t>individuen</a:t>
                </a:r>
                <a:r>
                  <a:rPr lang="de-DE" sz="500" dirty="0"/>
                  <a:t>[i]</a:t>
                </a:r>
              </a:p>
              <a:p>
                <a:pPr marL="0" indent="0" defTabSz="180000">
                  <a:buNone/>
                </a:pPr>
                <a:r>
                  <a:rPr lang="de-DE" sz="500" dirty="0"/>
                  <a:t>		</a:t>
                </a:r>
                <a:r>
                  <a:rPr lang="de-DE" sz="500" dirty="0" err="1"/>
                  <a:t>mutiertesIndividuum</a:t>
                </a:r>
                <a:r>
                  <a:rPr lang="de-DE" sz="500" dirty="0"/>
                  <a:t> &lt;- []</a:t>
                </a:r>
              </a:p>
              <a:p>
                <a:pPr marL="0" indent="0" defTabSz="180000">
                  <a:buNone/>
                </a:pPr>
                <a:r>
                  <a:rPr lang="de-DE" sz="500" dirty="0"/>
                  <a:t>			</a:t>
                </a:r>
                <a:r>
                  <a:rPr lang="de-DE" sz="500" dirty="0" err="1"/>
                  <a:t>for</a:t>
                </a:r>
                <a:r>
                  <a:rPr lang="de-DE" sz="500" dirty="0"/>
                  <a:t> j &lt;- 1,..,n</a:t>
                </a:r>
              </a:p>
              <a:p>
                <a:pPr marL="0" indent="0" defTabSz="180000">
                  <a:buNone/>
                </a:pPr>
                <a:r>
                  <a:rPr lang="de-DE" sz="500" dirty="0"/>
                  <a:t>				</a:t>
                </a:r>
                <a:r>
                  <a:rPr lang="de-DE" sz="500" dirty="0" err="1"/>
                  <a:t>skalierung_standardabweichung_exponent</a:t>
                </a:r>
                <a:r>
                  <a:rPr lang="de-DE" sz="500" dirty="0"/>
                  <a:t> &lt;- Zufallszahl </a:t>
                </a:r>
                <a14:m>
                  <m:oMath xmlns:m="http://schemas.openxmlformats.org/officeDocument/2006/math">
                    <m:r>
                      <a:rPr lang="de-DE" sz="5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de-DE" sz="5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de-DE" sz="500" b="0" i="1" smtClean="0">
                        <a:latin typeface="Cambria Math" panose="02040503050406030204" pitchFamily="18" charset="0"/>
                      </a:rPr>
                      <m:t>(0,</m:t>
                    </m:r>
                    <m:r>
                      <m:rPr>
                        <m:sty m:val="p"/>
                      </m:rPr>
                      <a:rPr lang="de-DE" sz="500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de-DE" sz="5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de-DE" sz="500" dirty="0"/>
              </a:p>
              <a:p>
                <a:pPr marL="0" indent="0" defTabSz="180000">
                  <a:buNone/>
                </a:pPr>
                <a:r>
                  <a:rPr lang="de-DE" sz="500" dirty="0"/>
                  <a:t>				</a:t>
                </a:r>
                <a:r>
                  <a:rPr lang="de-DE" sz="500" dirty="0" err="1"/>
                  <a:t>skalierung_standardabweichung</a:t>
                </a:r>
                <a:r>
                  <a:rPr lang="de-DE" sz="500" dirty="0"/>
                  <a:t> &lt;-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sz="5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5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de-DE" sz="500" b="0" i="1" smtClean="0">
                            <a:latin typeface="Cambria Math" panose="02040503050406030204" pitchFamily="18" charset="0"/>
                          </a:rPr>
                          <m:t>𝑠𝑘𝑎𝑙𝑖𝑒𝑟𝑢𝑛𝑔</m:t>
                        </m:r>
                        <m:r>
                          <m:rPr>
                            <m:lit/>
                          </m:rPr>
                          <a:rPr lang="de-DE" sz="500" b="0" i="1" smtClean="0"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de-DE" sz="500" b="0" i="1" smtClean="0">
                            <a:latin typeface="Cambria Math" panose="02040503050406030204" pitchFamily="18" charset="0"/>
                          </a:rPr>
                          <m:t>𝑠𝑡𝑎𝑛𝑑𝑎𝑟𝑑𝑎𝑏𝑤𝑒𝑖𝑐h𝑢𝑛𝑔</m:t>
                        </m:r>
                        <m:r>
                          <m:rPr>
                            <m:lit/>
                          </m:rPr>
                          <a:rPr lang="de-DE" sz="500" b="0" i="1" smtClean="0"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de-DE" sz="500" b="0" i="1" smtClean="0">
                            <a:latin typeface="Cambria Math" panose="02040503050406030204" pitchFamily="18" charset="0"/>
                          </a:rPr>
                          <m:t>𝑒𝑥𝑝𝑜𝑛𝑒𝑛𝑡</m:t>
                        </m:r>
                      </m:sup>
                    </m:sSup>
                  </m:oMath>
                </a14:m>
                <a:endParaRPr lang="de-DE" sz="500" dirty="0"/>
              </a:p>
              <a:p>
                <a:pPr marL="0" indent="0" defTabSz="180000">
                  <a:buNone/>
                </a:pPr>
                <a:r>
                  <a:rPr lang="de-DE" sz="500" dirty="0"/>
                  <a:t>				</a:t>
                </a:r>
                <a:r>
                  <a:rPr lang="de-DE" sz="500" dirty="0" err="1"/>
                  <a:t>mutiertesIndividuum</a:t>
                </a:r>
                <a:r>
                  <a:rPr lang="de-DE" sz="500" dirty="0"/>
                  <a:t>[j][1] &lt;- </a:t>
                </a:r>
                <a:r>
                  <a:rPr lang="de-DE" sz="500" dirty="0" err="1"/>
                  <a:t>individuum</a:t>
                </a:r>
                <a:r>
                  <a:rPr lang="de-DE" sz="500" dirty="0"/>
                  <a:t>[1] * </a:t>
                </a:r>
                <a:r>
                  <a:rPr lang="de-DE" sz="500" dirty="0" err="1"/>
                  <a:t>skalierung_standardabweichung</a:t>
                </a:r>
                <a:endParaRPr lang="de-DE" sz="500" dirty="0"/>
              </a:p>
              <a:p>
                <a:pPr marL="0" indent="0" defTabSz="180000">
                  <a:buNone/>
                </a:pPr>
                <a:r>
                  <a:rPr lang="de-DE" sz="500" dirty="0"/>
                  <a:t>				z &lt;- Zufallszahl </a:t>
                </a:r>
                <a14:m>
                  <m:oMath xmlns:m="http://schemas.openxmlformats.org/officeDocument/2006/math">
                    <m:r>
                      <a:rPr lang="de-DE" sz="5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de-DE" sz="5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de-DE" sz="500" b="0" i="1" smtClean="0">
                        <a:latin typeface="Cambria Math" panose="02040503050406030204" pitchFamily="18" charset="0"/>
                      </a:rPr>
                      <m:t>(0,</m:t>
                    </m:r>
                    <m:r>
                      <a:rPr lang="de-DE" sz="500" b="0" i="1" smtClean="0">
                        <a:latin typeface="Cambria Math" panose="02040503050406030204" pitchFamily="18" charset="0"/>
                      </a:rPr>
                      <m:t>𝑚𝑢𝑡𝑖𝑒𝑟𝑡𝑒𝑠𝐼𝑛𝑑𝑖𝑣𝑖𝑑𝑢𝑢𝑚</m:t>
                    </m:r>
                    <m:d>
                      <m:dPr>
                        <m:begChr m:val="["/>
                        <m:endChr m:val="]"/>
                        <m:ctrlPr>
                          <a:rPr lang="de-DE" sz="5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5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de-DE" sz="5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5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de-DE" sz="5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de-DE" sz="500" dirty="0"/>
                  <a:t> </a:t>
                </a:r>
              </a:p>
              <a:p>
                <a:pPr marL="0" indent="0" defTabSz="180000">
                  <a:buNone/>
                </a:pPr>
                <a:r>
                  <a:rPr lang="de-DE" sz="500" dirty="0"/>
                  <a:t>				</a:t>
                </a:r>
                <a:r>
                  <a:rPr lang="de-DE" sz="500" dirty="0" err="1"/>
                  <a:t>mutiertesIndividuum</a:t>
                </a:r>
                <a:r>
                  <a:rPr lang="de-DE" sz="500" dirty="0"/>
                  <a:t>[j][0] &lt;- </a:t>
                </a:r>
                <a:r>
                  <a:rPr lang="de-DE" sz="500" dirty="0" err="1"/>
                  <a:t>individuum</a:t>
                </a:r>
                <a:r>
                  <a:rPr lang="de-DE" sz="500" dirty="0"/>
                  <a:t>[0] + z</a:t>
                </a:r>
              </a:p>
              <a:p>
                <a:pPr marL="0" indent="0" defTabSz="180000">
                  <a:buNone/>
                </a:pPr>
                <a:r>
                  <a:rPr lang="de-DE" sz="500" dirty="0"/>
                  <a:t>		mutierteIndividuen &lt;- mutierteIndividuen + </a:t>
                </a:r>
                <a:r>
                  <a:rPr lang="de-DE" sz="500" dirty="0" err="1"/>
                  <a:t>mutiertesIndividuum</a:t>
                </a:r>
                <a:endParaRPr lang="de-DE" sz="500" dirty="0"/>
              </a:p>
              <a:p>
                <a:pPr marL="0" indent="0" defTabSz="180000">
                  <a:buNone/>
                </a:pPr>
                <a:r>
                  <a:rPr lang="de-DE" sz="500" dirty="0"/>
                  <a:t>	</a:t>
                </a:r>
                <a:r>
                  <a:rPr lang="de-DE" sz="500" dirty="0" err="1"/>
                  <a:t>return</a:t>
                </a:r>
                <a:r>
                  <a:rPr lang="de-DE" sz="500" dirty="0"/>
                  <a:t> mutierteIndividuen</a:t>
                </a:r>
              </a:p>
              <a:p>
                <a:pPr marL="0" indent="0" defTabSz="180000">
                  <a:buNone/>
                </a:pPr>
                <a:endParaRPr lang="de-DE" sz="500" dirty="0">
                  <a:solidFill>
                    <a:srgbClr val="00B050"/>
                  </a:solidFill>
                </a:endParaRPr>
              </a:p>
              <a:p>
                <a:pPr marL="0" indent="0" defTabSz="180000">
                  <a:buNone/>
                </a:pPr>
                <a:r>
                  <a:rPr lang="de-DE" sz="500" dirty="0" err="1">
                    <a:solidFill>
                      <a:srgbClr val="00B050"/>
                    </a:solidFill>
                  </a:rPr>
                  <a:t>algorithm</a:t>
                </a:r>
                <a:r>
                  <a:rPr lang="de-DE" sz="500" dirty="0">
                    <a:solidFill>
                      <a:srgbClr val="00B050"/>
                    </a:solidFill>
                  </a:rPr>
                  <a:t> Selbstregulierende-Schrittweitenanpassung-ES()</a:t>
                </a:r>
              </a:p>
              <a:p>
                <a:pPr marL="0" indent="0" defTabSz="180000">
                  <a:buNone/>
                </a:pPr>
                <a:r>
                  <a:rPr lang="de-DE" sz="500" dirty="0"/>
                  <a:t>	</a:t>
                </a:r>
                <a:r>
                  <a:rPr lang="de-DE" sz="500" dirty="0">
                    <a:solidFill>
                      <a:srgbClr val="4A5C66"/>
                    </a:solidFill>
                  </a:rPr>
                  <a:t>iterationsLimit &lt;- </a:t>
                </a:r>
                <a14:m>
                  <m:oMath xmlns:m="http://schemas.openxmlformats.org/officeDocument/2006/math">
                    <m:r>
                      <a:rPr lang="de-DE" sz="5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de-DE" sz="5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de-DE" sz="500" dirty="0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ℕ</m:t>
                    </m:r>
                  </m:oMath>
                </a14:m>
                <a:endParaRPr lang="de-DE" sz="500" dirty="0">
                  <a:solidFill>
                    <a:srgbClr val="4A5C66"/>
                  </a:solidFill>
                </a:endParaRPr>
              </a:p>
              <a:p>
                <a:pPr marL="0" indent="0" defTabSz="180000">
                  <a:buNone/>
                </a:pPr>
                <a:r>
                  <a:rPr lang="de-DE" sz="500" dirty="0">
                    <a:solidFill>
                      <a:srgbClr val="4A5C66"/>
                    </a:solidFill>
                  </a:rPr>
                  <a:t>	</a:t>
                </a:r>
                <a:r>
                  <a:rPr lang="de-DE" sz="500" dirty="0" err="1">
                    <a:solidFill>
                      <a:srgbClr val="4A5C66"/>
                    </a:solidFill>
                  </a:rPr>
                  <a:t>generationszaehler</a:t>
                </a:r>
                <a:r>
                  <a:rPr lang="de-DE" sz="500" dirty="0">
                    <a:solidFill>
                      <a:srgbClr val="4A5C66"/>
                    </a:solidFill>
                  </a:rPr>
                  <a:t> &lt;- 0</a:t>
                </a:r>
              </a:p>
              <a:p>
                <a:pPr marL="0" indent="0" defTabSz="180000">
                  <a:buNone/>
                </a:pPr>
                <a:r>
                  <a:rPr lang="de-DE" sz="500" dirty="0">
                    <a:solidFill>
                      <a:srgbClr val="4A5C66"/>
                    </a:solidFill>
                  </a:rPr>
                  <a:t>	</a:t>
                </a:r>
                <a:r>
                  <a:rPr lang="de-DE" sz="500" dirty="0" err="1">
                    <a:solidFill>
                      <a:srgbClr val="4A5C66"/>
                    </a:solidFill>
                  </a:rPr>
                  <a:t>anzahl_eltern</a:t>
                </a:r>
                <a:r>
                  <a:rPr lang="de-DE" sz="500" dirty="0">
                    <a:solidFill>
                      <a:srgbClr val="4A5C66"/>
                    </a:solidFill>
                  </a:rPr>
                  <a:t> &lt;- </a:t>
                </a:r>
                <a14:m>
                  <m:oMath xmlns:m="http://schemas.openxmlformats.org/officeDocument/2006/math">
                    <m:r>
                      <a:rPr lang="de-DE" sz="5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de-DE" sz="5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≥1</m:t>
                    </m:r>
                  </m:oMath>
                </a14:m>
                <a:endParaRPr lang="de-DE" sz="500" dirty="0">
                  <a:solidFill>
                    <a:srgbClr val="4A5C66"/>
                  </a:solidFill>
                </a:endParaRPr>
              </a:p>
              <a:p>
                <a:pPr marL="0" indent="0" defTabSz="180000">
                  <a:buNone/>
                </a:pPr>
                <a:r>
                  <a:rPr lang="de-DE" sz="500" dirty="0">
                    <a:solidFill>
                      <a:srgbClr val="4A5C66"/>
                    </a:solidFill>
                  </a:rPr>
                  <a:t>	</a:t>
                </a:r>
                <a:r>
                  <a:rPr lang="de-DE" sz="500" dirty="0" err="1">
                    <a:solidFill>
                      <a:srgbClr val="4A5C66"/>
                    </a:solidFill>
                  </a:rPr>
                  <a:t>anzahl_kinder</a:t>
                </a:r>
                <a:r>
                  <a:rPr lang="de-DE" sz="500" dirty="0">
                    <a:solidFill>
                      <a:srgbClr val="4A5C66"/>
                    </a:solidFill>
                  </a:rPr>
                  <a:t> &lt;- </a:t>
                </a:r>
                <a14:m>
                  <m:oMath xmlns:m="http://schemas.openxmlformats.org/officeDocument/2006/math">
                    <m:r>
                      <a:rPr lang="de-DE" sz="5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r>
                      <a:rPr lang="de-DE" sz="5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de-DE" sz="500" dirty="0">
                    <a:solidFill>
                      <a:srgbClr val="4A5C66"/>
                    </a:solidFill>
                  </a:rPr>
                  <a:t> </a:t>
                </a:r>
                <a:r>
                  <a:rPr lang="de-DE" sz="500" dirty="0" err="1">
                    <a:solidFill>
                      <a:srgbClr val="4A5C66"/>
                    </a:solidFill>
                  </a:rPr>
                  <a:t>anzahl_eltern</a:t>
                </a:r>
                <a:endParaRPr lang="de-DE" sz="500" dirty="0">
                  <a:solidFill>
                    <a:srgbClr val="4A5C66"/>
                  </a:solidFill>
                </a:endParaRPr>
              </a:p>
              <a:p>
                <a:pPr marL="0" indent="0" defTabSz="180000">
                  <a:buNone/>
                </a:pPr>
                <a:r>
                  <a:rPr lang="de-DE" sz="500" dirty="0"/>
                  <a:t>	</a:t>
                </a:r>
                <a:r>
                  <a:rPr lang="de-DE" sz="500" dirty="0" err="1">
                    <a:solidFill>
                      <a:srgbClr val="0070C0"/>
                    </a:solidFill>
                  </a:rPr>
                  <a:t>schrittweitenanpassung</a:t>
                </a:r>
                <a:r>
                  <a:rPr lang="de-DE" sz="500" dirty="0">
                    <a:solidFill>
                      <a:srgbClr val="0070C0"/>
                    </a:solidFill>
                  </a:rPr>
                  <a:t> &lt;-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500" b="0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de-DE" sz="5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de-DE" sz="5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ℝ</m:t>
                    </m:r>
                  </m:oMath>
                </a14:m>
                <a:endParaRPr lang="de-DE" sz="500" dirty="0">
                  <a:solidFill>
                    <a:srgbClr val="0070C0"/>
                  </a:solidFill>
                </a:endParaRPr>
              </a:p>
              <a:p>
                <a:pPr marL="0" indent="0" defTabSz="180000">
                  <a:buNone/>
                </a:pPr>
                <a:r>
                  <a:rPr lang="de-DE" sz="500" dirty="0">
                    <a:solidFill>
                      <a:srgbClr val="4A5C66"/>
                    </a:solidFill>
                  </a:rPr>
                  <a:t>	</a:t>
                </a:r>
                <a:r>
                  <a:rPr lang="de-DE" sz="500" dirty="0" err="1">
                    <a:solidFill>
                      <a:srgbClr val="4A5C66"/>
                    </a:solidFill>
                  </a:rPr>
                  <a:t>wunschqualitaet</a:t>
                </a:r>
                <a:r>
                  <a:rPr lang="de-DE" sz="500" dirty="0">
                    <a:solidFill>
                      <a:srgbClr val="4A5C66"/>
                    </a:solidFill>
                  </a:rPr>
                  <a:t> &lt;- </a:t>
                </a:r>
                <a14:m>
                  <m:oMath xmlns:m="http://schemas.openxmlformats.org/officeDocument/2006/math">
                    <m:r>
                      <a:rPr lang="de-DE" sz="5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de-DE" sz="5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de-DE" sz="500" dirty="0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ℝ</m:t>
                    </m:r>
                  </m:oMath>
                </a14:m>
                <a:endParaRPr lang="de-DE" sz="500" dirty="0">
                  <a:solidFill>
                    <a:srgbClr val="4A5C66"/>
                  </a:solidFill>
                </a:endParaRPr>
              </a:p>
              <a:p>
                <a:pPr marL="0" indent="0" defTabSz="180000">
                  <a:buNone/>
                </a:pPr>
                <a:r>
                  <a:rPr lang="de-DE" sz="500" dirty="0">
                    <a:solidFill>
                      <a:srgbClr val="4A5C66"/>
                    </a:solidFill>
                  </a:rPr>
                  <a:t>	</a:t>
                </a:r>
                <a:r>
                  <a:rPr lang="de-DE" sz="500" dirty="0" err="1">
                    <a:solidFill>
                      <a:srgbClr val="4A5C66"/>
                    </a:solidFill>
                  </a:rPr>
                  <a:t>individuengroesse</a:t>
                </a:r>
                <a:r>
                  <a:rPr lang="de-DE" sz="500" dirty="0">
                    <a:solidFill>
                      <a:srgbClr val="4A5C66"/>
                    </a:solidFill>
                  </a:rPr>
                  <a:t> &lt;-</a:t>
                </a:r>
                <a14:m>
                  <m:oMath xmlns:m="http://schemas.openxmlformats.org/officeDocument/2006/math">
                    <m:r>
                      <a:rPr lang="de-DE" sz="500" b="0" i="0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5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de-DE" sz="500" i="1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de-DE" sz="500" dirty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ℕ</m:t>
                    </m:r>
                  </m:oMath>
                </a14:m>
                <a:endParaRPr lang="de-DE" sz="500" dirty="0">
                  <a:solidFill>
                    <a:srgbClr val="4A5C66"/>
                  </a:solidFill>
                </a:endParaRPr>
              </a:p>
              <a:p>
                <a:pPr marL="0" indent="0" defTabSz="180000">
                  <a:buNone/>
                </a:pPr>
                <a:r>
                  <a:rPr lang="de-DE" sz="500" dirty="0">
                    <a:solidFill>
                      <a:srgbClr val="4A5C66"/>
                    </a:solidFill>
                  </a:rPr>
                  <a:t>	</a:t>
                </a:r>
                <a:r>
                  <a:rPr lang="de-DE" sz="500" dirty="0">
                    <a:solidFill>
                      <a:srgbClr val="0070C0"/>
                    </a:solidFill>
                  </a:rPr>
                  <a:t>population &lt;- </a:t>
                </a:r>
                <a:r>
                  <a:rPr lang="de-DE" sz="500" dirty="0" err="1">
                    <a:solidFill>
                      <a:srgbClr val="0070C0"/>
                    </a:solidFill>
                  </a:rPr>
                  <a:t>baue_population</a:t>
                </a:r>
                <a:r>
                  <a:rPr lang="de-DE" sz="500" dirty="0">
                    <a:solidFill>
                      <a:srgbClr val="0070C0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de-DE" sz="5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de-DE" sz="500" dirty="0">
                    <a:solidFill>
                      <a:srgbClr val="0070C0"/>
                    </a:solidFill>
                  </a:rPr>
                  <a:t>, </a:t>
                </a:r>
                <a:r>
                  <a:rPr lang="de-DE" sz="500" dirty="0" err="1">
                    <a:solidFill>
                      <a:srgbClr val="0070C0"/>
                    </a:solidFill>
                  </a:rPr>
                  <a:t>individuengroesse</a:t>
                </a:r>
                <a:r>
                  <a:rPr lang="de-DE" sz="500" dirty="0">
                    <a:solidFill>
                      <a:srgbClr val="0070C0"/>
                    </a:solidFill>
                  </a:rPr>
                  <a:t>)</a:t>
                </a:r>
                <a:br>
                  <a:rPr lang="de-DE" sz="500" dirty="0">
                    <a:solidFill>
                      <a:srgbClr val="4A5C66"/>
                    </a:solidFill>
                  </a:rPr>
                </a:br>
                <a:r>
                  <a:rPr lang="de-DE" sz="500" dirty="0">
                    <a:solidFill>
                      <a:srgbClr val="4A5C66"/>
                    </a:solidFill>
                  </a:rPr>
                  <a:t>	</a:t>
                </a:r>
                <a:r>
                  <a:rPr lang="de-DE" sz="500" dirty="0" err="1">
                    <a:solidFill>
                      <a:srgbClr val="4A5C66"/>
                    </a:solidFill>
                  </a:rPr>
                  <a:t>while</a:t>
                </a:r>
                <a:r>
                  <a:rPr lang="de-DE" sz="500" dirty="0">
                    <a:solidFill>
                      <a:srgbClr val="4A5C66"/>
                    </a:solidFill>
                  </a:rPr>
                  <a:t> </a:t>
                </a:r>
                <a:r>
                  <a:rPr lang="de-DE" sz="500" dirty="0" err="1">
                    <a:solidFill>
                      <a:srgbClr val="4A5C66"/>
                    </a:solidFill>
                  </a:rPr>
                  <a:t>qualitaet</a:t>
                </a:r>
                <a:r>
                  <a:rPr lang="de-DE" sz="500" dirty="0">
                    <a:solidFill>
                      <a:srgbClr val="4A5C66"/>
                    </a:solidFill>
                  </a:rPr>
                  <a:t>(</a:t>
                </a:r>
                <a:r>
                  <a:rPr lang="de-DE" sz="500" dirty="0" err="1">
                    <a:solidFill>
                      <a:srgbClr val="4A5C66"/>
                    </a:solidFill>
                  </a:rPr>
                  <a:t>population</a:t>
                </a:r>
                <a:r>
                  <a:rPr lang="de-DE" sz="500" dirty="0">
                    <a:solidFill>
                      <a:srgbClr val="4A5C66"/>
                    </a:solidFill>
                  </a:rPr>
                  <a:t>) &lt; </a:t>
                </a:r>
                <a:r>
                  <a:rPr lang="de-DE" sz="500" dirty="0" err="1">
                    <a:solidFill>
                      <a:srgbClr val="4A5C66"/>
                    </a:solidFill>
                  </a:rPr>
                  <a:t>wunschqualitaet</a:t>
                </a:r>
                <a:r>
                  <a:rPr lang="de-DE" sz="500" dirty="0">
                    <a:solidFill>
                      <a:srgbClr val="4A5C66"/>
                    </a:solidFill>
                  </a:rPr>
                  <a:t> and </a:t>
                </a:r>
                <a:r>
                  <a:rPr lang="de-DE" sz="500" dirty="0" err="1">
                    <a:solidFill>
                      <a:srgbClr val="4A5C66"/>
                    </a:solidFill>
                  </a:rPr>
                  <a:t>generationszaehler</a:t>
                </a:r>
                <a:r>
                  <a:rPr lang="de-DE" sz="500" dirty="0">
                    <a:solidFill>
                      <a:srgbClr val="4A5C66"/>
                    </a:solidFill>
                  </a:rPr>
                  <a:t> &lt; </a:t>
                </a:r>
                <a:r>
                  <a:rPr lang="de-DE" sz="500" dirty="0" err="1">
                    <a:solidFill>
                      <a:srgbClr val="4A5C66"/>
                    </a:solidFill>
                  </a:rPr>
                  <a:t>iterationslimit</a:t>
                </a:r>
                <a:endParaRPr lang="de-DE" sz="500" dirty="0">
                  <a:solidFill>
                    <a:srgbClr val="4A5C66"/>
                  </a:solidFill>
                </a:endParaRPr>
              </a:p>
              <a:p>
                <a:pPr marL="0" indent="0" defTabSz="180000">
                  <a:buNone/>
                </a:pPr>
                <a:r>
                  <a:rPr lang="de-DE" sz="500" dirty="0">
                    <a:solidFill>
                      <a:srgbClr val="4A5C66"/>
                    </a:solidFill>
                  </a:rPr>
                  <a:t>		</a:t>
                </a:r>
                <a:r>
                  <a:rPr lang="de-DE" sz="500" dirty="0" err="1">
                    <a:solidFill>
                      <a:srgbClr val="4A5C66"/>
                    </a:solidFill>
                  </a:rPr>
                  <a:t>generationszaehler</a:t>
                </a:r>
                <a:r>
                  <a:rPr lang="de-DE" sz="500" dirty="0">
                    <a:solidFill>
                      <a:srgbClr val="4A5C66"/>
                    </a:solidFill>
                  </a:rPr>
                  <a:t> &lt;- </a:t>
                </a:r>
                <a:r>
                  <a:rPr lang="de-DE" sz="500" dirty="0" err="1">
                    <a:solidFill>
                      <a:srgbClr val="4A5C66"/>
                    </a:solidFill>
                  </a:rPr>
                  <a:t>generationszaehler</a:t>
                </a:r>
                <a:r>
                  <a:rPr lang="de-DE" sz="500" dirty="0">
                    <a:solidFill>
                      <a:srgbClr val="4A5C66"/>
                    </a:solidFill>
                  </a:rPr>
                  <a:t> + 1</a:t>
                </a:r>
              </a:p>
              <a:p>
                <a:pPr marL="0" indent="0" defTabSz="180000">
                  <a:buNone/>
                </a:pPr>
                <a:r>
                  <a:rPr lang="de-DE" sz="500" dirty="0">
                    <a:solidFill>
                      <a:srgbClr val="4A5C66"/>
                    </a:solidFill>
                  </a:rPr>
                  <a:t>		</a:t>
                </a:r>
                <a:r>
                  <a:rPr lang="de-DE" sz="500" dirty="0" err="1">
                    <a:solidFill>
                      <a:srgbClr val="4A5C66"/>
                    </a:solidFill>
                  </a:rPr>
                  <a:t>eltern</a:t>
                </a:r>
                <a:r>
                  <a:rPr lang="de-DE" sz="500" dirty="0">
                    <a:solidFill>
                      <a:srgbClr val="4A5C66"/>
                    </a:solidFill>
                  </a:rPr>
                  <a:t> &lt;- </a:t>
                </a:r>
                <a:r>
                  <a:rPr lang="de-DE" sz="500" dirty="0" err="1">
                    <a:solidFill>
                      <a:srgbClr val="4A5C66"/>
                    </a:solidFill>
                  </a:rPr>
                  <a:t>elternSelektion</a:t>
                </a:r>
                <a:r>
                  <a:rPr lang="de-DE" sz="500" dirty="0">
                    <a:solidFill>
                      <a:srgbClr val="4A5C66"/>
                    </a:solidFill>
                  </a:rPr>
                  <a:t>(</a:t>
                </a:r>
                <a:r>
                  <a:rPr lang="de-DE" sz="500" dirty="0" err="1">
                    <a:solidFill>
                      <a:srgbClr val="4A5C66"/>
                    </a:solidFill>
                  </a:rPr>
                  <a:t>population</a:t>
                </a:r>
                <a:r>
                  <a:rPr lang="de-DE" sz="500" dirty="0">
                    <a:solidFill>
                      <a:srgbClr val="4A5C66"/>
                    </a:solidFill>
                  </a:rPr>
                  <a:t>, </a:t>
                </a:r>
                <a:r>
                  <a:rPr lang="de-DE" sz="500" dirty="0" err="1">
                    <a:solidFill>
                      <a:srgbClr val="4A5C66"/>
                    </a:solidFill>
                  </a:rPr>
                  <a:t>anzahl_kinder</a:t>
                </a:r>
                <a:r>
                  <a:rPr lang="de-DE" sz="500" dirty="0">
                    <a:solidFill>
                      <a:srgbClr val="4A5C66"/>
                    </a:solidFill>
                  </a:rPr>
                  <a:t>)</a:t>
                </a:r>
              </a:p>
              <a:p>
                <a:pPr marL="0" indent="0" defTabSz="180000">
                  <a:buNone/>
                </a:pPr>
                <a:r>
                  <a:rPr lang="de-DE" sz="500" dirty="0">
                    <a:solidFill>
                      <a:srgbClr val="4A5C66"/>
                    </a:solidFill>
                  </a:rPr>
                  <a:t>		</a:t>
                </a:r>
                <a:r>
                  <a:rPr lang="de-DE" sz="500" dirty="0" err="1">
                    <a:solidFill>
                      <a:srgbClr val="4A5C66"/>
                    </a:solidFill>
                  </a:rPr>
                  <a:t>kinder</a:t>
                </a:r>
                <a:r>
                  <a:rPr lang="de-DE" sz="500" dirty="0">
                    <a:solidFill>
                      <a:srgbClr val="4A5C66"/>
                    </a:solidFill>
                  </a:rPr>
                  <a:t> &lt;- </a:t>
                </a:r>
                <a:r>
                  <a:rPr lang="de-DE" sz="500" dirty="0" err="1">
                    <a:solidFill>
                      <a:srgbClr val="4A5C66"/>
                    </a:solidFill>
                  </a:rPr>
                  <a:t>duplikation</a:t>
                </a:r>
                <a:r>
                  <a:rPr lang="de-DE" sz="500" dirty="0">
                    <a:solidFill>
                      <a:srgbClr val="4A5C66"/>
                    </a:solidFill>
                  </a:rPr>
                  <a:t>(</a:t>
                </a:r>
                <a:r>
                  <a:rPr lang="de-DE" sz="500" dirty="0" err="1">
                    <a:solidFill>
                      <a:srgbClr val="4A5C66"/>
                    </a:solidFill>
                  </a:rPr>
                  <a:t>eltern</a:t>
                </a:r>
                <a:r>
                  <a:rPr lang="de-DE" sz="500" dirty="0">
                    <a:solidFill>
                      <a:srgbClr val="4A5C66"/>
                    </a:solidFill>
                  </a:rPr>
                  <a:t>, </a:t>
                </a:r>
                <a:r>
                  <a:rPr lang="de-DE" sz="500" dirty="0" err="1">
                    <a:solidFill>
                      <a:srgbClr val="4A5C66"/>
                    </a:solidFill>
                  </a:rPr>
                  <a:t>individuengroesse</a:t>
                </a:r>
                <a:r>
                  <a:rPr lang="de-DE" sz="500" dirty="0">
                    <a:solidFill>
                      <a:srgbClr val="4A5C66"/>
                    </a:solidFill>
                  </a:rPr>
                  <a:t>)</a:t>
                </a:r>
              </a:p>
              <a:p>
                <a:pPr marL="0" indent="0" defTabSz="180000">
                  <a:buNone/>
                </a:pPr>
                <a:r>
                  <a:rPr lang="de-DE" sz="500" dirty="0">
                    <a:solidFill>
                      <a:srgbClr val="4A5C66"/>
                    </a:solidFill>
                  </a:rPr>
                  <a:t>		</a:t>
                </a:r>
                <a:r>
                  <a:rPr lang="de-DE" sz="500" dirty="0" err="1">
                    <a:solidFill>
                      <a:srgbClr val="0070C0"/>
                    </a:solidFill>
                  </a:rPr>
                  <a:t>mutierte_kinder</a:t>
                </a:r>
                <a:r>
                  <a:rPr lang="de-DE" sz="500" dirty="0">
                    <a:solidFill>
                      <a:srgbClr val="0070C0"/>
                    </a:solidFill>
                  </a:rPr>
                  <a:t> &lt;- </a:t>
                </a:r>
                <a:r>
                  <a:rPr lang="de-DE" sz="500" dirty="0" err="1">
                    <a:solidFill>
                      <a:srgbClr val="0070C0"/>
                    </a:solidFill>
                  </a:rPr>
                  <a:t>mutation</a:t>
                </a:r>
                <a:r>
                  <a:rPr lang="de-DE" sz="500" dirty="0">
                    <a:solidFill>
                      <a:srgbClr val="0070C0"/>
                    </a:solidFill>
                  </a:rPr>
                  <a:t>(</a:t>
                </a:r>
                <a:r>
                  <a:rPr lang="de-DE" sz="500" dirty="0" err="1">
                    <a:solidFill>
                      <a:srgbClr val="0070C0"/>
                    </a:solidFill>
                  </a:rPr>
                  <a:t>kinder</a:t>
                </a:r>
                <a:r>
                  <a:rPr lang="de-DE" sz="500" dirty="0">
                    <a:solidFill>
                      <a:srgbClr val="0070C0"/>
                    </a:solidFill>
                  </a:rPr>
                  <a:t>, </a:t>
                </a:r>
                <a:r>
                  <a:rPr lang="de-DE" sz="500" dirty="0" err="1">
                    <a:solidFill>
                      <a:srgbClr val="0070C0"/>
                    </a:solidFill>
                  </a:rPr>
                  <a:t>schrittweitenanpassung</a:t>
                </a:r>
                <a:r>
                  <a:rPr lang="de-DE" sz="500" dirty="0">
                    <a:solidFill>
                      <a:srgbClr val="0070C0"/>
                    </a:solidFill>
                  </a:rPr>
                  <a:t>, </a:t>
                </a:r>
                <a:r>
                  <a:rPr lang="de-DE" sz="500" dirty="0" err="1">
                    <a:solidFill>
                      <a:srgbClr val="0070C0"/>
                    </a:solidFill>
                  </a:rPr>
                  <a:t>individuengroesse</a:t>
                </a:r>
                <a:r>
                  <a:rPr lang="de-DE" sz="500" dirty="0">
                    <a:solidFill>
                      <a:srgbClr val="0070C0"/>
                    </a:solidFill>
                  </a:rPr>
                  <a:t>)</a:t>
                </a:r>
              </a:p>
              <a:p>
                <a:pPr marL="0" indent="0" defTabSz="180000">
                  <a:buNone/>
                </a:pPr>
                <a:r>
                  <a:rPr lang="de-DE" sz="500" dirty="0">
                    <a:solidFill>
                      <a:srgbClr val="4A5C66"/>
                    </a:solidFill>
                  </a:rPr>
                  <a:t>		</a:t>
                </a:r>
                <a:r>
                  <a:rPr lang="de-DE" sz="500" dirty="0" err="1">
                    <a:solidFill>
                      <a:srgbClr val="4A5C66"/>
                    </a:solidFill>
                  </a:rPr>
                  <a:t>population</a:t>
                </a:r>
                <a:r>
                  <a:rPr lang="de-DE" sz="500" dirty="0">
                    <a:solidFill>
                      <a:srgbClr val="4A5C66"/>
                    </a:solidFill>
                  </a:rPr>
                  <a:t> &lt;- </a:t>
                </a:r>
                <a:r>
                  <a:rPr lang="de-DE" sz="500" dirty="0" err="1">
                    <a:solidFill>
                      <a:srgbClr val="4A5C66"/>
                    </a:solidFill>
                  </a:rPr>
                  <a:t>selektion</a:t>
                </a:r>
                <a:r>
                  <a:rPr lang="de-DE" sz="500" dirty="0">
                    <a:solidFill>
                      <a:srgbClr val="4A5C66"/>
                    </a:solidFill>
                  </a:rPr>
                  <a:t>(</a:t>
                </a:r>
                <a:r>
                  <a:rPr lang="de-DE" sz="500" dirty="0" err="1">
                    <a:solidFill>
                      <a:srgbClr val="4A5C66"/>
                    </a:solidFill>
                  </a:rPr>
                  <a:t>mutierte_kinder</a:t>
                </a:r>
                <a:r>
                  <a:rPr lang="de-DE" sz="500" dirty="0">
                    <a:solidFill>
                      <a:srgbClr val="4A5C66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de-DE" sz="5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de-DE" sz="500" dirty="0">
                    <a:solidFill>
                      <a:srgbClr val="4A5C66"/>
                    </a:solidFill>
                  </a:rPr>
                  <a:t>, </a:t>
                </a:r>
                <a:r>
                  <a:rPr lang="de-DE" sz="500" dirty="0" err="1">
                    <a:solidFill>
                      <a:srgbClr val="4A5C66"/>
                    </a:solidFill>
                  </a:rPr>
                  <a:t>qualitaet</a:t>
                </a:r>
                <a:r>
                  <a:rPr lang="de-DE" sz="500" dirty="0">
                    <a:solidFill>
                      <a:srgbClr val="4A5C66"/>
                    </a:solidFill>
                  </a:rPr>
                  <a:t>) // oder </a:t>
                </a:r>
                <a:r>
                  <a:rPr lang="de-DE" sz="500" dirty="0" err="1">
                    <a:solidFill>
                      <a:srgbClr val="4A5C66"/>
                    </a:solidFill>
                  </a:rPr>
                  <a:t>selektion</a:t>
                </a:r>
                <a:r>
                  <a:rPr lang="de-DE" sz="500" dirty="0">
                    <a:solidFill>
                      <a:srgbClr val="4A5C66"/>
                    </a:solidFill>
                  </a:rPr>
                  <a:t>(</a:t>
                </a:r>
                <a:r>
                  <a:rPr lang="de-DE" sz="500" dirty="0" err="1">
                    <a:solidFill>
                      <a:srgbClr val="4A5C66"/>
                    </a:solidFill>
                  </a:rPr>
                  <a:t>eltern</a:t>
                </a:r>
                <a:r>
                  <a:rPr lang="de-DE" sz="500" dirty="0">
                    <a:solidFill>
                      <a:srgbClr val="4A5C66"/>
                    </a:solidFill>
                  </a:rPr>
                  <a:t> + </a:t>
                </a:r>
                <a:r>
                  <a:rPr lang="de-DE" sz="500" dirty="0" err="1">
                    <a:solidFill>
                      <a:srgbClr val="4A5C66"/>
                    </a:solidFill>
                  </a:rPr>
                  <a:t>mutierte_kinder</a:t>
                </a:r>
                <a:r>
                  <a:rPr lang="de-DE" sz="500" dirty="0">
                    <a:solidFill>
                      <a:srgbClr val="4A5C66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de-DE" sz="500" i="1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de-DE" sz="500" dirty="0">
                    <a:solidFill>
                      <a:srgbClr val="4A5C66"/>
                    </a:solidFill>
                  </a:rPr>
                  <a:t>, </a:t>
                </a:r>
                <a:r>
                  <a:rPr lang="de-DE" sz="500" dirty="0" err="1">
                    <a:solidFill>
                      <a:srgbClr val="4A5C66"/>
                    </a:solidFill>
                  </a:rPr>
                  <a:t>qualitaet</a:t>
                </a:r>
                <a:r>
                  <a:rPr lang="de-DE" sz="500" dirty="0">
                    <a:solidFill>
                      <a:srgbClr val="4A5C66"/>
                    </a:solidFill>
                  </a:rPr>
                  <a:t>)</a:t>
                </a:r>
              </a:p>
              <a:p>
                <a:pPr marL="0" indent="0" defTabSz="180000">
                  <a:buNone/>
                </a:pPr>
                <a:r>
                  <a:rPr lang="de-DE" sz="500" dirty="0">
                    <a:solidFill>
                      <a:srgbClr val="4A5C66"/>
                    </a:solidFill>
                  </a:rPr>
                  <a:t>	</a:t>
                </a:r>
                <a:r>
                  <a:rPr lang="de-DE" sz="500" dirty="0" err="1">
                    <a:solidFill>
                      <a:srgbClr val="4A5C66"/>
                    </a:solidFill>
                  </a:rPr>
                  <a:t>loesung</a:t>
                </a:r>
                <a:r>
                  <a:rPr lang="de-DE" sz="500" dirty="0">
                    <a:solidFill>
                      <a:srgbClr val="4A5C66"/>
                    </a:solidFill>
                  </a:rPr>
                  <a:t> &lt;- </a:t>
                </a:r>
                <a:r>
                  <a:rPr lang="de-DE" sz="500" dirty="0" err="1">
                    <a:solidFill>
                      <a:srgbClr val="4A5C66"/>
                    </a:solidFill>
                  </a:rPr>
                  <a:t>bestenSelektion</a:t>
                </a:r>
                <a:r>
                  <a:rPr lang="de-DE" sz="500" dirty="0">
                    <a:solidFill>
                      <a:srgbClr val="4A5C66"/>
                    </a:solidFill>
                  </a:rPr>
                  <a:t>(</a:t>
                </a:r>
                <a:r>
                  <a:rPr lang="de-DE" sz="500" dirty="0" err="1">
                    <a:solidFill>
                      <a:srgbClr val="4A5C66"/>
                    </a:solidFill>
                  </a:rPr>
                  <a:t>population</a:t>
                </a:r>
                <a:r>
                  <a:rPr lang="de-DE" sz="500" dirty="0">
                    <a:solidFill>
                      <a:srgbClr val="4A5C66"/>
                    </a:solidFill>
                  </a:rPr>
                  <a:t>)</a:t>
                </a:r>
              </a:p>
              <a:p>
                <a:pPr marL="0" indent="0" defTabSz="180000">
                  <a:buNone/>
                </a:pPr>
                <a:endParaRPr lang="de-DE" sz="500" dirty="0"/>
              </a:p>
            </p:txBody>
          </p:sp>
        </mc:Choice>
        <mc:Fallback>
          <p:sp>
            <p:nvSpPr>
              <p:cNvPr id="4" name="Textplatzhalter 3">
                <a:extLst>
                  <a:ext uri="{FF2B5EF4-FFF2-40B4-BE49-F238E27FC236}">
                    <a16:creationId xmlns:a16="http://schemas.microsoft.com/office/drawing/2014/main" id="{027ACB38-45C8-49B7-B159-284BE2923EA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xfrm>
                <a:off x="6973078" y="1991593"/>
                <a:ext cx="4685528" cy="4305300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279109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22D6527-4329-4D2D-A7DB-7E8588F3A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Ausblick – </a:t>
            </a:r>
            <a:r>
              <a:rPr lang="de-DE" dirty="0" err="1"/>
              <a:t>Travelling</a:t>
            </a:r>
            <a:r>
              <a:rPr lang="de-DE" dirty="0"/>
              <a:t> </a:t>
            </a:r>
            <a:r>
              <a:rPr lang="de-DE" dirty="0" err="1"/>
              <a:t>Salesman</a:t>
            </a:r>
            <a:r>
              <a:rPr lang="de-DE" dirty="0"/>
              <a:t> Problem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platzhalter 2">
                <a:extLst>
                  <a:ext uri="{FF2B5EF4-FFF2-40B4-BE49-F238E27FC236}">
                    <a16:creationId xmlns:a16="http://schemas.microsoft.com/office/drawing/2014/main" id="{6A26C67F-3C81-49B1-BB73-82D1495B3B34}"/>
                  </a:ext>
                </a:extLst>
              </p:cNvPr>
              <p:cNvSpPr>
                <a:spLocks noGrp="1"/>
              </p:cNvSpPr>
              <p:nvPr>
                <p:ph type="body" sz="quarter" idx="11"/>
              </p:nvPr>
            </p:nvSpPr>
            <p:spPr/>
            <p:txBody>
              <a:bodyPr/>
              <a:lstStyle/>
              <a:p>
                <a:r>
                  <a:rPr lang="de-DE" dirty="0">
                    <a:solidFill>
                      <a:srgbClr val="4A5C66"/>
                    </a:solidFill>
                  </a:rPr>
                  <a:t>Keine </a:t>
                </a:r>
                <a:r>
                  <a:rPr lang="de-DE" dirty="0" err="1">
                    <a:solidFill>
                      <a:srgbClr val="4A5C66"/>
                    </a:solidFill>
                  </a:rPr>
                  <a:t>reellwertigen</a:t>
                </a:r>
                <a:r>
                  <a:rPr lang="de-DE" dirty="0">
                    <a:solidFill>
                      <a:srgbClr val="4A5C66"/>
                    </a:solidFill>
                  </a:rPr>
                  <a:t> </a:t>
                </a:r>
                <a:r>
                  <a:rPr lang="de-DE" dirty="0" err="1">
                    <a:solidFill>
                      <a:srgbClr val="4A5C66"/>
                    </a:solidFill>
                  </a:rPr>
                  <a:t>Chromosome</a:t>
                </a:r>
                <a:endParaRPr lang="de-DE" dirty="0">
                  <a:solidFill>
                    <a:srgbClr val="4A5C66"/>
                  </a:solidFill>
                </a:endParaRPr>
              </a:p>
              <a:p>
                <a:pPr lvl="1"/>
                <a:r>
                  <a:rPr lang="de-DE" dirty="0">
                    <a:solidFill>
                      <a:srgbClr val="4A5C66"/>
                    </a:solidFill>
                  </a:rPr>
                  <a:t>Reihenfolge von Stadt-Indizes ergibt Rundlauf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de-DE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𝑖𝑑𝑥</m:t>
                    </m:r>
                    <m:r>
                      <a:rPr lang="de-DE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de-DE" b="0" i="1" smtClean="0">
                            <a:solidFill>
                              <a:srgbClr val="4A5C6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rgbClr val="4A5C66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de-DE" b="0" i="1" smtClean="0">
                            <a:solidFill>
                              <a:srgbClr val="4A5C66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de-DE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 ∀ </m:t>
                    </m:r>
                    <m:r>
                      <a:rPr lang="de-DE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𝑖𝑑𝑥</m:t>
                    </m:r>
                    <m:r>
                      <a:rPr lang="de-DE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∈{1,…,</m:t>
                    </m:r>
                    <m:r>
                      <a:rPr lang="de-DE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de-DE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de-DE" dirty="0">
                  <a:solidFill>
                    <a:srgbClr val="4A5C66"/>
                  </a:solidFill>
                </a:endParaRPr>
              </a:p>
              <a:p>
                <a:pPr lvl="1"/>
                <a:r>
                  <a:rPr lang="de-DE" dirty="0">
                    <a:solidFill>
                      <a:srgbClr val="4A5C66"/>
                    </a:solidFill>
                  </a:rPr>
                  <a:t>Erste und letzte Stadt dieselbe</a:t>
                </a:r>
              </a:p>
              <a:p>
                <a:pPr lvl="2"/>
                <a:r>
                  <a:rPr lang="de-DE" dirty="0">
                    <a:solidFill>
                      <a:srgbClr val="4A5C66"/>
                    </a:solidFill>
                  </a:rPr>
                  <a:t>(können bei der Codierung weggelassen werden)</a:t>
                </a:r>
              </a:p>
              <a:p>
                <a:endParaRPr lang="de-DE" dirty="0">
                  <a:solidFill>
                    <a:srgbClr val="4A5C66"/>
                  </a:solidFill>
                </a:endParaRPr>
              </a:p>
              <a:p>
                <a:endParaRPr lang="de-DE" dirty="0">
                  <a:solidFill>
                    <a:srgbClr val="4A5C66"/>
                  </a:solidFill>
                </a:endParaRPr>
              </a:p>
              <a:p>
                <a:r>
                  <a:rPr lang="de-DE" dirty="0">
                    <a:solidFill>
                      <a:srgbClr val="4A5C66"/>
                    </a:solidFill>
                  </a:rPr>
                  <a:t>Mutation und Rekombination müssen in validen Lösungen resultieren</a:t>
                </a:r>
              </a:p>
              <a:p>
                <a:pPr lvl="1"/>
                <a:r>
                  <a:rPr lang="de-DE" dirty="0">
                    <a:solidFill>
                      <a:srgbClr val="4A5C66"/>
                    </a:solidFill>
                  </a:rPr>
                  <a:t>Keine zu besuchende Stadt doppelt betrachten</a:t>
                </a:r>
              </a:p>
              <a:p>
                <a:pPr lvl="1"/>
                <a:r>
                  <a:rPr lang="de-DE" dirty="0">
                    <a:solidFill>
                      <a:srgbClr val="4A5C66"/>
                    </a:solidFill>
                  </a:rPr>
                  <a:t>Keine zu besuchende Stadt auslassen</a:t>
                </a:r>
              </a:p>
            </p:txBody>
          </p:sp>
        </mc:Choice>
        <mc:Fallback>
          <p:sp>
            <p:nvSpPr>
              <p:cNvPr id="3" name="Textplatzhalter 2">
                <a:extLst>
                  <a:ext uri="{FF2B5EF4-FFF2-40B4-BE49-F238E27FC236}">
                    <a16:creationId xmlns:a16="http://schemas.microsoft.com/office/drawing/2014/main" id="{6A26C67F-3C81-49B1-BB73-82D1495B3B3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blipFill>
                <a:blip r:embed="rId2"/>
                <a:stretch>
                  <a:fillRect l="-425" t="-70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113298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22D6527-4329-4D2D-A7DB-7E8588F3A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Ausblick – </a:t>
            </a:r>
            <a:r>
              <a:rPr lang="de-DE" dirty="0" err="1"/>
              <a:t>Travelling</a:t>
            </a:r>
            <a:r>
              <a:rPr lang="de-DE" dirty="0"/>
              <a:t> </a:t>
            </a:r>
            <a:r>
              <a:rPr lang="de-DE" dirty="0" err="1"/>
              <a:t>Salesman</a:t>
            </a:r>
            <a:r>
              <a:rPr lang="de-DE" dirty="0"/>
              <a:t> Problem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platzhalter 2">
                <a:extLst>
                  <a:ext uri="{FF2B5EF4-FFF2-40B4-BE49-F238E27FC236}">
                    <a16:creationId xmlns:a16="http://schemas.microsoft.com/office/drawing/2014/main" id="{6A26C67F-3C81-49B1-BB73-82D1495B3B34}"/>
                  </a:ext>
                </a:extLst>
              </p:cNvPr>
              <p:cNvSpPr>
                <a:spLocks noGrp="1"/>
              </p:cNvSpPr>
              <p:nvPr>
                <p:ph type="body" sz="quarter" idx="11"/>
              </p:nvPr>
            </p:nvSpPr>
            <p:spPr/>
            <p:txBody>
              <a:bodyPr/>
              <a:lstStyle/>
              <a:p>
                <a:r>
                  <a:rPr lang="de-DE" dirty="0">
                    <a:solidFill>
                      <a:srgbClr val="4A5C66"/>
                    </a:solidFill>
                  </a:rPr>
                  <a:t>Keine </a:t>
                </a:r>
                <a:r>
                  <a:rPr lang="de-DE" dirty="0" err="1">
                    <a:solidFill>
                      <a:srgbClr val="4A5C66"/>
                    </a:solidFill>
                  </a:rPr>
                  <a:t>reellwertigen</a:t>
                </a:r>
                <a:r>
                  <a:rPr lang="de-DE" dirty="0">
                    <a:solidFill>
                      <a:srgbClr val="4A5C66"/>
                    </a:solidFill>
                  </a:rPr>
                  <a:t> </a:t>
                </a:r>
                <a:r>
                  <a:rPr lang="de-DE" dirty="0" err="1">
                    <a:solidFill>
                      <a:srgbClr val="4A5C66"/>
                    </a:solidFill>
                  </a:rPr>
                  <a:t>Chromosome</a:t>
                </a:r>
                <a:endParaRPr lang="de-DE" dirty="0">
                  <a:solidFill>
                    <a:srgbClr val="4A5C66"/>
                  </a:solidFill>
                </a:endParaRPr>
              </a:p>
              <a:p>
                <a:pPr lvl="1"/>
                <a:r>
                  <a:rPr lang="de-DE" dirty="0">
                    <a:solidFill>
                      <a:srgbClr val="4A5C66"/>
                    </a:solidFill>
                  </a:rPr>
                  <a:t>Reihenfolge von Stadt-Indizes ergibt Rundlauf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de-DE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𝑖𝑑𝑥</m:t>
                    </m:r>
                    <m:r>
                      <a:rPr lang="de-DE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de-DE" b="0" i="1" smtClean="0">
                            <a:solidFill>
                              <a:srgbClr val="4A5C6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rgbClr val="4A5C66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de-DE" b="0" i="1" smtClean="0">
                            <a:solidFill>
                              <a:srgbClr val="4A5C66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de-DE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 ∀ </m:t>
                    </m:r>
                    <m:r>
                      <a:rPr lang="de-DE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𝑖𝑑𝑥</m:t>
                    </m:r>
                    <m:r>
                      <a:rPr lang="de-DE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∈{1,…,</m:t>
                    </m:r>
                    <m:r>
                      <a:rPr lang="de-DE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de-DE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de-DE" dirty="0">
                  <a:solidFill>
                    <a:srgbClr val="4A5C66"/>
                  </a:solidFill>
                </a:endParaRPr>
              </a:p>
              <a:p>
                <a:pPr lvl="1"/>
                <a:r>
                  <a:rPr lang="de-DE" dirty="0">
                    <a:solidFill>
                      <a:srgbClr val="4A5C66"/>
                    </a:solidFill>
                  </a:rPr>
                  <a:t>Erste und letzte Stadt dieselbe</a:t>
                </a:r>
              </a:p>
              <a:p>
                <a:pPr lvl="2"/>
                <a:r>
                  <a:rPr lang="de-DE" dirty="0">
                    <a:solidFill>
                      <a:srgbClr val="4A5C66"/>
                    </a:solidFill>
                  </a:rPr>
                  <a:t>(können bei der Codierung weggelassen werden)</a:t>
                </a:r>
              </a:p>
              <a:p>
                <a:endParaRPr lang="de-DE" dirty="0">
                  <a:solidFill>
                    <a:srgbClr val="4A5C66"/>
                  </a:solidFill>
                </a:endParaRPr>
              </a:p>
              <a:p>
                <a:endParaRPr lang="de-DE" dirty="0">
                  <a:solidFill>
                    <a:srgbClr val="4A5C66"/>
                  </a:solidFill>
                </a:endParaRPr>
              </a:p>
              <a:p>
                <a:r>
                  <a:rPr lang="de-DE" dirty="0">
                    <a:solidFill>
                      <a:srgbClr val="4A5C66"/>
                    </a:solidFill>
                  </a:rPr>
                  <a:t>Mutation und Rekombination müssen in validen Lösungen resultieren</a:t>
                </a:r>
              </a:p>
              <a:p>
                <a:pPr lvl="1"/>
                <a:r>
                  <a:rPr lang="de-DE" dirty="0">
                    <a:solidFill>
                      <a:srgbClr val="4A5C66"/>
                    </a:solidFill>
                  </a:rPr>
                  <a:t>Keine zu besuchende Stadt doppelt betrachten</a:t>
                </a:r>
              </a:p>
              <a:p>
                <a:pPr lvl="1"/>
                <a:r>
                  <a:rPr lang="de-DE" dirty="0">
                    <a:solidFill>
                      <a:srgbClr val="4A5C66"/>
                    </a:solidFill>
                  </a:rPr>
                  <a:t>Keine zu besuchende Stadt auslassen</a:t>
                </a:r>
              </a:p>
            </p:txBody>
          </p:sp>
        </mc:Choice>
        <mc:Fallback>
          <p:sp>
            <p:nvSpPr>
              <p:cNvPr id="3" name="Textplatzhalter 2">
                <a:extLst>
                  <a:ext uri="{FF2B5EF4-FFF2-40B4-BE49-F238E27FC236}">
                    <a16:creationId xmlns:a16="http://schemas.microsoft.com/office/drawing/2014/main" id="{6A26C67F-3C81-49B1-BB73-82D1495B3B3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blipFill>
                <a:blip r:embed="rId2"/>
                <a:stretch>
                  <a:fillRect l="-425" t="-70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180958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22D6527-4329-4D2D-A7DB-7E8588F3A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Ausblick – </a:t>
            </a:r>
            <a:r>
              <a:rPr lang="de-DE" dirty="0" err="1"/>
              <a:t>Travelling</a:t>
            </a:r>
            <a:r>
              <a:rPr lang="de-DE" dirty="0"/>
              <a:t> </a:t>
            </a:r>
            <a:r>
              <a:rPr lang="de-DE" dirty="0" err="1"/>
              <a:t>Salesman</a:t>
            </a:r>
            <a:r>
              <a:rPr lang="de-DE" dirty="0"/>
              <a:t> Problem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platzhalter 2">
                <a:extLst>
                  <a:ext uri="{FF2B5EF4-FFF2-40B4-BE49-F238E27FC236}">
                    <a16:creationId xmlns:a16="http://schemas.microsoft.com/office/drawing/2014/main" id="{6A26C67F-3C81-49B1-BB73-82D1495B3B34}"/>
                  </a:ext>
                </a:extLst>
              </p:cNvPr>
              <p:cNvSpPr>
                <a:spLocks noGrp="1"/>
              </p:cNvSpPr>
              <p:nvPr>
                <p:ph type="body" sz="quarter" idx="11"/>
              </p:nvPr>
            </p:nvSpPr>
            <p:spPr>
              <a:xfrm>
                <a:off x="334963" y="1785257"/>
                <a:ext cx="11487150" cy="4515531"/>
              </a:xfrm>
            </p:spPr>
            <p:txBody>
              <a:bodyPr/>
              <a:lstStyle/>
              <a:p>
                <a:r>
                  <a:rPr lang="de-DE" dirty="0">
                    <a:solidFill>
                      <a:srgbClr val="4A5C66"/>
                    </a:solidFill>
                  </a:rPr>
                  <a:t>Experimentieren durch Testen von verschiedenen Genetischen Algorithmen</a:t>
                </a:r>
              </a:p>
              <a:p>
                <a:pPr lvl="1"/>
                <a:r>
                  <a:rPr lang="de-DE" dirty="0"/>
                  <a:t>Crossover-Strategien</a:t>
                </a:r>
              </a:p>
              <a:p>
                <a:pPr lvl="1"/>
                <a:r>
                  <a:rPr lang="de-DE" dirty="0">
                    <a:solidFill>
                      <a:srgbClr val="4A5C66"/>
                    </a:solidFill>
                  </a:rPr>
                  <a:t>Mutations-Strategien</a:t>
                </a:r>
              </a:p>
              <a:p>
                <a:pPr lvl="1"/>
                <a:endParaRPr lang="de-DE" dirty="0"/>
              </a:p>
              <a:p>
                <a:r>
                  <a:rPr lang="de-DE" dirty="0"/>
                  <a:t>Testen verschiedener Kennwert-Konfigurationen</a:t>
                </a:r>
              </a:p>
              <a:p>
                <a:pPr lvl="1"/>
                <a:r>
                  <a:rPr lang="de-DE" dirty="0"/>
                  <a:t>Schrittweite</a:t>
                </a:r>
              </a:p>
              <a:p>
                <a:pPr lvl="1"/>
                <a:r>
                  <a:rPr lang="de-DE" dirty="0"/>
                  <a:t>Populationsgröße</a:t>
                </a:r>
              </a:p>
              <a:p>
                <a:pPr lvl="1"/>
                <a:r>
                  <a:rPr lang="de-DE" dirty="0"/>
                  <a:t>Anzahl der Eltern</a:t>
                </a:r>
              </a:p>
              <a:p>
                <a:pPr lvl="1"/>
                <a:r>
                  <a:rPr lang="de-DE" dirty="0"/>
                  <a:t>Anzahl der Kinder</a:t>
                </a:r>
              </a:p>
              <a:p>
                <a:pPr lvl="1"/>
                <a:r>
                  <a:rPr lang="de-DE" dirty="0"/>
                  <a:t>Mutationswahrscheinlichkeit</a:t>
                </a:r>
              </a:p>
              <a:p>
                <a:pPr lvl="1"/>
                <a:r>
                  <a:rPr lang="de-DE" dirty="0"/>
                  <a:t>…</a:t>
                </a:r>
              </a:p>
              <a:p>
                <a:pPr lvl="1"/>
                <a:endParaRPr lang="de-DE" dirty="0">
                  <a:solidFill>
                    <a:srgbClr val="4A5C66"/>
                  </a:solidFill>
                </a:endParaRPr>
              </a:p>
              <a:p>
                <a:r>
                  <a:rPr lang="de-DE" dirty="0">
                    <a:solidFill>
                      <a:srgbClr val="4A5C66"/>
                    </a:solidFill>
                  </a:rPr>
                  <a:t>Plotten von Abhängigkeiten </a:t>
                </a:r>
              </a:p>
              <a:p>
                <a:pPr lvl="1"/>
                <a:r>
                  <a:rPr lang="de-DE" dirty="0"/>
                  <a:t>z.B. </a:t>
                </a:r>
                <a:r>
                  <a:rPr lang="de-DE" dirty="0">
                    <a:solidFill>
                      <a:srgbClr val="4A5C66"/>
                    </a:solidFill>
                  </a:rPr>
                  <a:t>(Iterationszahl </a:t>
                </a:r>
                <a14:m>
                  <m:oMath xmlns:m="http://schemas.openxmlformats.org/officeDocument/2006/math">
                    <m:r>
                      <a:rPr lang="de-DE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⇔</m:t>
                    </m:r>
                  </m:oMath>
                </a14:m>
                <a:r>
                  <a:rPr lang="de-DE" dirty="0">
                    <a:solidFill>
                      <a:srgbClr val="4A5C66"/>
                    </a:solidFill>
                  </a:rPr>
                  <a:t> Qualität des besten Individuums)</a:t>
                </a:r>
              </a:p>
            </p:txBody>
          </p:sp>
        </mc:Choice>
        <mc:Fallback>
          <p:sp>
            <p:nvSpPr>
              <p:cNvPr id="3" name="Textplatzhalter 2">
                <a:extLst>
                  <a:ext uri="{FF2B5EF4-FFF2-40B4-BE49-F238E27FC236}">
                    <a16:creationId xmlns:a16="http://schemas.microsoft.com/office/drawing/2014/main" id="{6A26C67F-3C81-49B1-BB73-82D1495B3B3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xfrm>
                <a:off x="334963" y="1785257"/>
                <a:ext cx="11487150" cy="4515531"/>
              </a:xfrm>
              <a:blipFill>
                <a:blip r:embed="rId2"/>
                <a:stretch>
                  <a:fillRect l="-425" t="-810" b="-499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24549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>
            <a:extLst>
              <a:ext uri="{FF2B5EF4-FFF2-40B4-BE49-F238E27FC236}">
                <a16:creationId xmlns:a16="http://schemas.microsoft.com/office/drawing/2014/main" id="{21059048-CA97-4EAA-842D-535F0C108203}"/>
              </a:ext>
            </a:extLst>
          </p:cNvPr>
          <p:cNvSpPr txBox="1"/>
          <p:nvPr/>
        </p:nvSpPr>
        <p:spPr>
          <a:xfrm>
            <a:off x="7825273" y="3205901"/>
            <a:ext cx="3847562" cy="2871437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de-DE" sz="4000">
                <a:solidFill>
                  <a:srgbClr val="4A5C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Viele Dank</a:t>
            </a:r>
            <a:br>
              <a:rPr lang="de-DE" sz="4000">
                <a:solidFill>
                  <a:srgbClr val="4A5C66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e-DE" sz="4000">
                <a:solidFill>
                  <a:srgbClr val="4A5C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für </a:t>
            </a:r>
            <a:r>
              <a:rPr lang="de-DE" sz="4000" dirty="0">
                <a:solidFill>
                  <a:srgbClr val="4A5C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eure Aufmerksamkeit</a:t>
            </a:r>
          </a:p>
        </p:txBody>
      </p:sp>
    </p:spTree>
    <p:extLst>
      <p:ext uri="{BB962C8B-B14F-4D97-AF65-F5344CB8AC3E}">
        <p14:creationId xmlns:p14="http://schemas.microsoft.com/office/powerpoint/2010/main" val="41859698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9FD8175C-AFBB-4504-AE39-81AD8A432A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Einstieg in die Thematik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75DCECD-098E-4F9A-8B18-FCE3B8A9E46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4963" y="1841241"/>
            <a:ext cx="11487150" cy="4478693"/>
          </a:xfrm>
        </p:spPr>
        <p:txBody>
          <a:bodyPr/>
          <a:lstStyle/>
          <a:p>
            <a:r>
              <a:rPr lang="de-DE" dirty="0"/>
              <a:t>Evolutionäre Algorithmen</a:t>
            </a:r>
          </a:p>
          <a:p>
            <a:pPr lvl="1"/>
            <a:r>
              <a:rPr lang="de-DE" dirty="0"/>
              <a:t>Genetische Algorithmen</a:t>
            </a:r>
          </a:p>
          <a:p>
            <a:pPr lvl="1"/>
            <a:r>
              <a:rPr lang="de-DE" dirty="0">
                <a:solidFill>
                  <a:srgbClr val="80BA26"/>
                </a:solidFill>
              </a:rPr>
              <a:t>Evolutionsstrategien</a:t>
            </a:r>
          </a:p>
          <a:p>
            <a:pPr lvl="1"/>
            <a:r>
              <a:rPr lang="de-DE" dirty="0"/>
              <a:t>Genetische Programmierung</a:t>
            </a:r>
          </a:p>
          <a:p>
            <a:pPr lvl="1"/>
            <a:r>
              <a:rPr lang="de-DE" dirty="0"/>
              <a:t>Evolutionäre Programmierung</a:t>
            </a:r>
          </a:p>
          <a:p>
            <a:pPr lvl="1"/>
            <a:endParaRPr lang="de-DE" dirty="0"/>
          </a:p>
          <a:p>
            <a:r>
              <a:rPr lang="de-DE" dirty="0"/>
              <a:t>Modellierung evolutionärer Prozesse</a:t>
            </a:r>
          </a:p>
          <a:p>
            <a:endParaRPr lang="de-DE" dirty="0"/>
          </a:p>
          <a:p>
            <a:r>
              <a:rPr lang="de-DE" dirty="0"/>
              <a:t>Optimierungsprobleme</a:t>
            </a:r>
          </a:p>
          <a:p>
            <a:endParaRPr lang="de-DE" dirty="0"/>
          </a:p>
          <a:p>
            <a:r>
              <a:rPr lang="de-DE" dirty="0"/>
              <a:t>Schöpfung 1960er</a:t>
            </a:r>
          </a:p>
          <a:p>
            <a:pPr lvl="1"/>
            <a:r>
              <a:rPr lang="de-DE" dirty="0"/>
              <a:t>Genetische Algorithmen (John Henry Hollands)</a:t>
            </a:r>
          </a:p>
          <a:p>
            <a:pPr lvl="1"/>
            <a:r>
              <a:rPr lang="de-DE" dirty="0"/>
              <a:t>vs. </a:t>
            </a:r>
          </a:p>
          <a:p>
            <a:pPr lvl="1"/>
            <a:r>
              <a:rPr lang="de-DE" dirty="0"/>
              <a:t>Evolutionsstrategien (Ingo Rechenberg und Hans-Paul Schwefel)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pic>
        <p:nvPicPr>
          <p:cNvPr id="1026" name="Picture 2" descr="John Henry Holland: rogue scientist – The Michigan Engineer News Center">
            <a:extLst>
              <a:ext uri="{FF2B5EF4-FFF2-40B4-BE49-F238E27FC236}">
                <a16:creationId xmlns:a16="http://schemas.microsoft.com/office/drawing/2014/main" id="{4FD4F848-C6E3-49DC-9C40-D59944E803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7058" y="0"/>
            <a:ext cx="1499810" cy="2254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afik 4" descr="Ein Bild, das Person, Mann, älter enthält.&#10;&#10;Automatisch generierte Beschreibung">
            <a:extLst>
              <a:ext uri="{FF2B5EF4-FFF2-40B4-BE49-F238E27FC236}">
                <a16:creationId xmlns:a16="http://schemas.microsoft.com/office/drawing/2014/main" id="{D9F13A40-3850-4174-B099-B1ED5024E21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118"/>
          <a:stretch/>
        </p:blipFill>
        <p:spPr>
          <a:xfrm>
            <a:off x="9922897" y="3306925"/>
            <a:ext cx="2269103" cy="2339904"/>
          </a:xfrm>
          <a:prstGeom prst="rect">
            <a:avLst/>
          </a:prstGeom>
        </p:spPr>
      </p:pic>
      <p:pic>
        <p:nvPicPr>
          <p:cNvPr id="7" name="Grafik 6" descr="Ein Bild, das Person, Mann enthält.&#10;&#10;Automatisch generierte Beschreibung">
            <a:extLst>
              <a:ext uri="{FF2B5EF4-FFF2-40B4-BE49-F238E27FC236}">
                <a16:creationId xmlns:a16="http://schemas.microsoft.com/office/drawing/2014/main" id="{664F35CD-C7E8-4781-BDB8-3BDE3199AE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82032" y="3305964"/>
            <a:ext cx="2340865" cy="2340865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46154BCA-E90E-49B0-91EE-C64E818892C2}"/>
              </a:ext>
            </a:extLst>
          </p:cNvPr>
          <p:cNvSpPr txBox="1"/>
          <p:nvPr/>
        </p:nvSpPr>
        <p:spPr>
          <a:xfrm>
            <a:off x="8703473" y="2254412"/>
            <a:ext cx="18469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4A5C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John Henry Hollands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BB133C38-E1F3-401D-A52D-DD1DC82F6299}"/>
              </a:ext>
            </a:extLst>
          </p:cNvPr>
          <p:cNvSpPr txBox="1"/>
          <p:nvPr/>
        </p:nvSpPr>
        <p:spPr>
          <a:xfrm>
            <a:off x="7974046" y="5646829"/>
            <a:ext cx="15568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4A5C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Ingo Rechenberg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CB88AB5B-B5C0-42B4-BD08-B36822275FB2}"/>
              </a:ext>
            </a:extLst>
          </p:cNvPr>
          <p:cNvSpPr txBox="1"/>
          <p:nvPr/>
        </p:nvSpPr>
        <p:spPr>
          <a:xfrm>
            <a:off x="10108309" y="5646828"/>
            <a:ext cx="18982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4A5C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Haans-Paul Schwefel</a:t>
            </a:r>
          </a:p>
        </p:txBody>
      </p:sp>
    </p:spTree>
    <p:extLst>
      <p:ext uri="{BB962C8B-B14F-4D97-AF65-F5344CB8AC3E}">
        <p14:creationId xmlns:p14="http://schemas.microsoft.com/office/powerpoint/2010/main" val="35224209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410074E-08E8-427D-A9F3-7CA2D2FE9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Einstieg in die Thematik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8E57C4F-65CD-41B9-AD42-5E92FADE329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4963" y="1791478"/>
            <a:ext cx="11487150" cy="4509310"/>
          </a:xfrm>
        </p:spPr>
        <p:txBody>
          <a:bodyPr/>
          <a:lstStyle/>
          <a:p>
            <a:r>
              <a:rPr lang="de-DE" dirty="0"/>
              <a:t>Optimierungsprobleme</a:t>
            </a:r>
          </a:p>
          <a:p>
            <a:pPr lvl="1"/>
            <a:r>
              <a:rPr lang="de-DE" dirty="0"/>
              <a:t>n Parameter</a:t>
            </a:r>
          </a:p>
          <a:p>
            <a:pPr lvl="1"/>
            <a:endParaRPr lang="de-DE" dirty="0"/>
          </a:p>
          <a:p>
            <a:pPr lvl="1"/>
            <a:r>
              <a:rPr lang="de-DE" dirty="0"/>
              <a:t>Parameterkonfiguration</a:t>
            </a:r>
          </a:p>
          <a:p>
            <a:pPr lvl="1"/>
            <a:endParaRPr lang="de-DE" dirty="0"/>
          </a:p>
          <a:p>
            <a:pPr lvl="1"/>
            <a:r>
              <a:rPr lang="de-DE" dirty="0"/>
              <a:t>Suboptimale Lösungen</a:t>
            </a:r>
          </a:p>
          <a:p>
            <a:pPr lvl="2"/>
            <a:r>
              <a:rPr lang="de-DE" dirty="0"/>
              <a:t>Lokal</a:t>
            </a:r>
          </a:p>
          <a:p>
            <a:pPr lvl="2"/>
            <a:r>
              <a:rPr lang="de-DE" dirty="0"/>
              <a:t>Minimum, Maximum</a:t>
            </a:r>
          </a:p>
          <a:p>
            <a:pPr lvl="1"/>
            <a:endParaRPr lang="de-DE" dirty="0"/>
          </a:p>
          <a:p>
            <a:pPr lvl="1"/>
            <a:r>
              <a:rPr lang="de-DE" dirty="0"/>
              <a:t>Bestmögliche Lösung</a:t>
            </a:r>
          </a:p>
          <a:p>
            <a:pPr lvl="2"/>
            <a:r>
              <a:rPr lang="de-DE" dirty="0"/>
              <a:t>Minimum, Maximum</a:t>
            </a:r>
          </a:p>
          <a:p>
            <a:pPr lvl="2"/>
            <a:r>
              <a:rPr lang="de-DE" dirty="0"/>
              <a:t>Global</a:t>
            </a:r>
          </a:p>
          <a:p>
            <a:pPr lvl="2"/>
            <a:endParaRPr lang="de-DE" dirty="0"/>
          </a:p>
          <a:p>
            <a:pPr lvl="1"/>
            <a:r>
              <a:rPr lang="de-DE" dirty="0"/>
              <a:t>Beispiel: </a:t>
            </a:r>
            <a:r>
              <a:rPr lang="de-DE" dirty="0" err="1"/>
              <a:t>Travelling</a:t>
            </a:r>
            <a:r>
              <a:rPr lang="de-DE" dirty="0"/>
              <a:t> </a:t>
            </a:r>
            <a:r>
              <a:rPr lang="de-DE" dirty="0" err="1"/>
              <a:t>Salesman</a:t>
            </a:r>
            <a:r>
              <a:rPr lang="de-DE" dirty="0"/>
              <a:t> Problem (TSP)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E6CE4853-95AF-4C5D-A722-87052D0254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7426" y="1995488"/>
            <a:ext cx="4931374" cy="2893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3697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D8D62B-53F7-4192-A3B3-81920FEF7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Einstieg in die Thematik - Nomenklatur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B00FB04-E66F-4B26-BCB9-6F7244AD348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Population</a:t>
            </a:r>
          </a:p>
          <a:p>
            <a:pPr lvl="1"/>
            <a:r>
              <a:rPr lang="de-DE" dirty="0"/>
              <a:t>Gekapselte Entwicklung</a:t>
            </a:r>
          </a:p>
          <a:p>
            <a:pPr lvl="1"/>
            <a:endParaRPr lang="de-DE" dirty="0"/>
          </a:p>
          <a:p>
            <a:pPr lvl="1"/>
            <a:r>
              <a:rPr lang="de-DE" dirty="0"/>
              <a:t>Individuum</a:t>
            </a:r>
          </a:p>
          <a:p>
            <a:pPr lvl="2"/>
            <a:r>
              <a:rPr lang="de-DE" dirty="0"/>
              <a:t>Valider Lösungsvorschlag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Chromosom</a:t>
            </a:r>
          </a:p>
          <a:p>
            <a:pPr lvl="3"/>
            <a:r>
              <a:rPr lang="de-DE" dirty="0"/>
              <a:t>Parameterausprägungen</a:t>
            </a:r>
          </a:p>
          <a:p>
            <a:pPr lvl="3"/>
            <a:r>
              <a:rPr lang="de-DE" dirty="0"/>
              <a:t>Vektor aus Zahlen</a:t>
            </a:r>
          </a:p>
          <a:p>
            <a:pPr lvl="3"/>
            <a:r>
              <a:rPr lang="de-DE" dirty="0"/>
              <a:t>Evolutionsstrategien → </a:t>
            </a:r>
            <a:r>
              <a:rPr lang="de-DE" dirty="0" err="1"/>
              <a:t>reellwertige</a:t>
            </a:r>
            <a:r>
              <a:rPr lang="de-DE" dirty="0"/>
              <a:t> Zahlen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4178F55-377F-4B40-B4C3-38F7AE8BA1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3299" y="1791477"/>
            <a:ext cx="7958701" cy="278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6379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B619FF62-9FFA-4674-949D-B9D644CF0E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2037" y="0"/>
            <a:ext cx="3005990" cy="648166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19D8D62B-53F7-4192-A3B3-81920FEF7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Einstieg in die Thematik – Ablauf einer Evolution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B00FB04-E66F-4B26-BCB9-6F7244AD348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Wiederholung:</a:t>
            </a:r>
          </a:p>
          <a:p>
            <a:pPr lvl="1"/>
            <a:r>
              <a:rPr lang="de-DE" dirty="0"/>
              <a:t>Elternselektion aus der Population</a:t>
            </a:r>
          </a:p>
          <a:p>
            <a:pPr lvl="1"/>
            <a:r>
              <a:rPr lang="de-DE" dirty="0"/>
              <a:t>Erzeugung von Nachkommen</a:t>
            </a:r>
          </a:p>
          <a:p>
            <a:pPr lvl="2"/>
            <a:r>
              <a:rPr lang="de-DE" dirty="0"/>
              <a:t>Weitergabe der Erbinformationen</a:t>
            </a:r>
          </a:p>
          <a:p>
            <a:pPr lvl="1"/>
            <a:r>
              <a:rPr lang="de-DE" dirty="0"/>
              <a:t>Mutation</a:t>
            </a:r>
          </a:p>
          <a:p>
            <a:pPr lvl="2"/>
            <a:r>
              <a:rPr lang="de-DE" dirty="0"/>
              <a:t>Individualisierung</a:t>
            </a:r>
          </a:p>
          <a:p>
            <a:pPr lvl="1"/>
            <a:r>
              <a:rPr lang="de-DE" dirty="0"/>
              <a:t>Selektion für nächste Generation</a:t>
            </a:r>
          </a:p>
          <a:p>
            <a:pPr lvl="1"/>
            <a:endParaRPr lang="de-DE" dirty="0"/>
          </a:p>
          <a:p>
            <a:r>
              <a:rPr lang="de-DE" dirty="0"/>
              <a:t>Abbruchbedingungen:</a:t>
            </a:r>
          </a:p>
          <a:p>
            <a:pPr lvl="1"/>
            <a:r>
              <a:rPr lang="de-DE" dirty="0"/>
              <a:t>Qualität des besten Individuums ausreichend</a:t>
            </a:r>
          </a:p>
          <a:p>
            <a:pPr lvl="1"/>
            <a:r>
              <a:rPr lang="de-DE" dirty="0"/>
              <a:t>Iterationslimit erreicht</a:t>
            </a:r>
          </a:p>
          <a:p>
            <a:pPr lvl="1"/>
            <a:r>
              <a:rPr lang="de-DE" dirty="0"/>
              <a:t>Maximale Rechenzeit erreicht</a:t>
            </a:r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695869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2C1BA84-1AD7-4A9B-9D5C-7861B8306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Einstieg in die Thematik – </a:t>
            </a:r>
            <a:r>
              <a:rPr lang="de-DE" dirty="0" err="1"/>
              <a:t>Rechenberg‘sche</a:t>
            </a:r>
            <a:r>
              <a:rPr lang="de-DE" dirty="0"/>
              <a:t> Grafik-Notation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278CD18-381B-4832-BB5E-AA22572E68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7637" y="5060457"/>
            <a:ext cx="1390998" cy="935086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9426E0C7-B86E-4ABC-B73B-993EBF64DF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9379" y="1567669"/>
            <a:ext cx="1201778" cy="1201778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4B2FDF05-ADBC-4709-9A0F-4892B22B45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79074" y="1567669"/>
            <a:ext cx="1461835" cy="1243842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8B37E25F-A2C7-4EC3-BC93-771593BD34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0651" y="3137296"/>
            <a:ext cx="1207195" cy="1518328"/>
          </a:xfrm>
          <a:prstGeom prst="rect">
            <a:avLst/>
          </a:prstGeom>
        </p:spPr>
      </p:pic>
      <p:pic>
        <p:nvPicPr>
          <p:cNvPr id="13" name="Grafik 12" descr="Ein Bild, das Platz enthält.&#10;&#10;Automatisch generierte Beschreibung">
            <a:extLst>
              <a:ext uri="{FF2B5EF4-FFF2-40B4-BE49-F238E27FC236}">
                <a16:creationId xmlns:a16="http://schemas.microsoft.com/office/drawing/2014/main" id="{D0C47DD2-793C-46E1-AAFB-CEA02A33DC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16235" y="4841524"/>
            <a:ext cx="634608" cy="1337397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C084CAE6-0506-4822-8DC8-5AA0E0C811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56995" y="3322478"/>
            <a:ext cx="1407082" cy="1201778"/>
          </a:xfrm>
          <a:prstGeom prst="rect">
            <a:avLst/>
          </a:prstGeom>
        </p:spPr>
      </p:pic>
      <p:pic>
        <p:nvPicPr>
          <p:cNvPr id="17" name="Grafik 16" descr="Ein Bild, das Platz enthält.&#10;&#10;Automatisch generierte Beschreibung">
            <a:extLst>
              <a:ext uri="{FF2B5EF4-FFF2-40B4-BE49-F238E27FC236}">
                <a16:creationId xmlns:a16="http://schemas.microsoft.com/office/drawing/2014/main" id="{366FE108-E263-4B59-A5CA-57A300C5241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04333" y="1653426"/>
            <a:ext cx="569268" cy="945643"/>
          </a:xfrm>
          <a:prstGeom prst="rect">
            <a:avLst/>
          </a:prstGeom>
        </p:spPr>
      </p:pic>
      <p:pic>
        <p:nvPicPr>
          <p:cNvPr id="19" name="Grafik 18" descr="Ein Bild, das Pfeil enthält.&#10;&#10;Automatisch generierte Beschreibung">
            <a:extLst>
              <a:ext uri="{FF2B5EF4-FFF2-40B4-BE49-F238E27FC236}">
                <a16:creationId xmlns:a16="http://schemas.microsoft.com/office/drawing/2014/main" id="{9857DF60-2294-4655-A9FA-EC2D8BDDC74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40936" y="3429000"/>
            <a:ext cx="1199973" cy="1143102"/>
          </a:xfrm>
          <a:prstGeom prst="rect">
            <a:avLst/>
          </a:prstGeom>
        </p:spPr>
      </p:pic>
      <p:pic>
        <p:nvPicPr>
          <p:cNvPr id="21" name="Grafik 20" descr="Ein Bild, das Platz enthält.&#10;&#10;Automatisch generierte Beschreibung">
            <a:extLst>
              <a:ext uri="{FF2B5EF4-FFF2-40B4-BE49-F238E27FC236}">
                <a16:creationId xmlns:a16="http://schemas.microsoft.com/office/drawing/2014/main" id="{7F08518B-02E0-4953-949B-5574DF5BD58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340535" y="4929974"/>
            <a:ext cx="843913" cy="1273103"/>
          </a:xfrm>
          <a:prstGeom prst="rect">
            <a:avLst/>
          </a:prstGeom>
        </p:spPr>
      </p:pic>
      <p:pic>
        <p:nvPicPr>
          <p:cNvPr id="23" name="Grafik 22" descr="Ein Bild, das Platz enthält.&#10;&#10;Automatisch generierte Beschreibung">
            <a:extLst>
              <a:ext uri="{FF2B5EF4-FFF2-40B4-BE49-F238E27FC236}">
                <a16:creationId xmlns:a16="http://schemas.microsoft.com/office/drawing/2014/main" id="{B38B50D4-5414-409C-BF24-ADA42DC21B9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081674" y="1530486"/>
            <a:ext cx="736714" cy="1102782"/>
          </a:xfrm>
          <a:prstGeom prst="rect">
            <a:avLst/>
          </a:prstGeom>
        </p:spPr>
      </p:pic>
      <p:pic>
        <p:nvPicPr>
          <p:cNvPr id="25" name="Grafik 24">
            <a:extLst>
              <a:ext uri="{FF2B5EF4-FFF2-40B4-BE49-F238E27FC236}">
                <a16:creationId xmlns:a16="http://schemas.microsoft.com/office/drawing/2014/main" id="{839A0B97-773F-40B2-862F-CDA04569434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712498" y="3100113"/>
            <a:ext cx="1522081" cy="1517249"/>
          </a:xfrm>
          <a:prstGeom prst="rect">
            <a:avLst/>
          </a:prstGeom>
        </p:spPr>
      </p:pic>
      <p:sp>
        <p:nvSpPr>
          <p:cNvPr id="26" name="Textfeld 25">
            <a:extLst>
              <a:ext uri="{FF2B5EF4-FFF2-40B4-BE49-F238E27FC236}">
                <a16:creationId xmlns:a16="http://schemas.microsoft.com/office/drawing/2014/main" id="{2F4CE636-2DDF-449D-88AA-D257EAE3000A}"/>
              </a:ext>
            </a:extLst>
          </p:cNvPr>
          <p:cNvSpPr txBox="1"/>
          <p:nvPr/>
        </p:nvSpPr>
        <p:spPr>
          <a:xfrm>
            <a:off x="968679" y="2599069"/>
            <a:ext cx="10405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4A5C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Individuum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B2A2EFA3-F381-4BFF-BA3D-E8BE5CA289D6}"/>
              </a:ext>
            </a:extLst>
          </p:cNvPr>
          <p:cNvSpPr txBox="1"/>
          <p:nvPr/>
        </p:nvSpPr>
        <p:spPr>
          <a:xfrm>
            <a:off x="3922793" y="2686310"/>
            <a:ext cx="10405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4A5C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Population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265A4FC8-FE0D-426E-B747-BA263EFAA495}"/>
              </a:ext>
            </a:extLst>
          </p:cNvPr>
          <p:cNvSpPr txBox="1"/>
          <p:nvPr/>
        </p:nvSpPr>
        <p:spPr>
          <a:xfrm>
            <a:off x="6834991" y="2777573"/>
            <a:ext cx="22105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4A5C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Auswahl</a:t>
            </a: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F96DB148-41EB-43AA-9A07-908CEB459FCC}"/>
              </a:ext>
            </a:extLst>
          </p:cNvPr>
          <p:cNvSpPr txBox="1"/>
          <p:nvPr/>
        </p:nvSpPr>
        <p:spPr>
          <a:xfrm>
            <a:off x="9384392" y="2829519"/>
            <a:ext cx="32511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4A5C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Gleichverteilte Auswahl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D358C888-45AC-4C9B-BD4C-063E7B63E855}"/>
              </a:ext>
            </a:extLst>
          </p:cNvPr>
          <p:cNvSpPr txBox="1"/>
          <p:nvPr/>
        </p:nvSpPr>
        <p:spPr>
          <a:xfrm>
            <a:off x="-193920" y="4622317"/>
            <a:ext cx="33963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4A5C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Auswahl mit einer Qualitätsfunktion</a:t>
            </a: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3F3BD82E-25ED-45D0-A47C-34C456DAAB63}"/>
              </a:ext>
            </a:extLst>
          </p:cNvPr>
          <p:cNvSpPr txBox="1"/>
          <p:nvPr/>
        </p:nvSpPr>
        <p:spPr>
          <a:xfrm>
            <a:off x="3368261" y="4720486"/>
            <a:ext cx="22105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4A5C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Isolierte Population</a:t>
            </a: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2E638909-BB9C-4860-9511-35C2F14D8D83}"/>
              </a:ext>
            </a:extLst>
          </p:cNvPr>
          <p:cNvSpPr txBox="1"/>
          <p:nvPr/>
        </p:nvSpPr>
        <p:spPr>
          <a:xfrm>
            <a:off x="6855259" y="4617328"/>
            <a:ext cx="22105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4A5C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Duplikation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D5170485-8FAA-402B-A6C2-95F9BE455636}"/>
              </a:ext>
            </a:extLst>
          </p:cNvPr>
          <p:cNvSpPr txBox="1"/>
          <p:nvPr/>
        </p:nvSpPr>
        <p:spPr>
          <a:xfrm>
            <a:off x="9739483" y="4572102"/>
            <a:ext cx="22105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4A5C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Mutation</a:t>
            </a: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1E234A1C-7C2D-4921-9FBF-23A44CDA5248}"/>
              </a:ext>
            </a:extLst>
          </p:cNvPr>
          <p:cNvSpPr txBox="1"/>
          <p:nvPr/>
        </p:nvSpPr>
        <p:spPr>
          <a:xfrm>
            <a:off x="1828262" y="6178921"/>
            <a:ext cx="22105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4A5C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Bewertung</a:t>
            </a:r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541BE50B-1888-4164-97A3-4785848D1BD0}"/>
              </a:ext>
            </a:extLst>
          </p:cNvPr>
          <p:cNvSpPr txBox="1"/>
          <p:nvPr/>
        </p:nvSpPr>
        <p:spPr>
          <a:xfrm>
            <a:off x="5215145" y="5995543"/>
            <a:ext cx="22105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4A5C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Rekombination</a:t>
            </a:r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48E190EC-9CD8-4CF0-B39B-3875F3A05F30}"/>
              </a:ext>
            </a:extLst>
          </p:cNvPr>
          <p:cNvSpPr txBox="1"/>
          <p:nvPr/>
        </p:nvSpPr>
        <p:spPr>
          <a:xfrm>
            <a:off x="8740259" y="6187956"/>
            <a:ext cx="22875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4A5C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Phänotypische Realisation</a:t>
            </a:r>
          </a:p>
        </p:txBody>
      </p:sp>
    </p:spTree>
    <p:extLst>
      <p:ext uri="{BB962C8B-B14F-4D97-AF65-F5344CB8AC3E}">
        <p14:creationId xmlns:p14="http://schemas.microsoft.com/office/powerpoint/2010/main" val="37157170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D8D62B-53F7-4192-A3B3-81920FEF7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Einstieg in die Thematik – Ablauf einer Evolution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B00FB04-E66F-4B26-BCB9-6F7244AD348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Qualitätsfunktion muss an das Problem angepasst sein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Verschiedene Verfahren sind kombinierbar</a:t>
            </a:r>
          </a:p>
          <a:p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A3100ECA-26A4-409D-A055-A24CB90C5B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2037" y="0"/>
            <a:ext cx="2330185" cy="6481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0208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Textplatzhalter 3">
            <a:extLst>
              <a:ext uri="{FF2B5EF4-FFF2-40B4-BE49-F238E27FC236}">
                <a16:creationId xmlns:a16="http://schemas.microsoft.com/office/drawing/2014/main" id="{197FB923-CD22-43D6-9B23-250E0B768933}"/>
              </a:ext>
            </a:extLst>
          </p:cNvPr>
          <p:cNvSpPr txBox="1">
            <a:spLocks/>
          </p:cNvSpPr>
          <p:nvPr/>
        </p:nvSpPr>
        <p:spPr bwMode="auto">
          <a:xfrm>
            <a:off x="334439" y="1990725"/>
            <a:ext cx="11487150" cy="430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66700" indent="-2667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0BA24"/>
              </a:buClr>
              <a:buSzPct val="106000"/>
              <a:buFont typeface="Wingdings" panose="05000000000000000000" pitchFamily="2" charset="2"/>
              <a:buChar char="§"/>
              <a:defRPr kern="1200" baseline="0">
                <a:solidFill>
                  <a:srgbClr val="4A5C66"/>
                </a:solidFill>
                <a:latin typeface="Arial" pitchFamily="34" charset="0"/>
                <a:ea typeface="MS PGothic" panose="020B0600070205080204" pitchFamily="34" charset="-128"/>
                <a:cs typeface="Arial" pitchFamily="34" charset="0"/>
              </a:defRPr>
            </a:lvl1pPr>
            <a:lvl2pPr marL="542925" indent="-2762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0BA24"/>
              </a:buClr>
              <a:buSzPct val="90000"/>
              <a:buFont typeface="Wingdings" panose="05000000000000000000" pitchFamily="2" charset="2"/>
              <a:buChar char="§"/>
              <a:defRPr kern="1200">
                <a:solidFill>
                  <a:srgbClr val="4A5C66"/>
                </a:solidFill>
                <a:latin typeface="Arial" pitchFamily="34" charset="0"/>
                <a:ea typeface="Arial" charset="0"/>
                <a:cs typeface="Arial" pitchFamily="34" charset="0"/>
              </a:defRPr>
            </a:lvl2pPr>
            <a:lvl3pPr marL="809625" indent="-2667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0BA24"/>
              </a:buClr>
              <a:buSzPct val="80000"/>
              <a:buFont typeface="Wingdings" panose="05000000000000000000" pitchFamily="2" charset="2"/>
              <a:buChar char="§"/>
              <a:defRPr kern="1200">
                <a:solidFill>
                  <a:srgbClr val="4A5C66"/>
                </a:solidFill>
                <a:latin typeface="Arial" pitchFamily="34" charset="0"/>
                <a:ea typeface="Arial" charset="0"/>
                <a:cs typeface="Arial" pitchFamily="34" charset="0"/>
              </a:defRPr>
            </a:lvl3pPr>
            <a:lvl4pPr marL="1076325" indent="-2667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0BA24"/>
              </a:buClr>
              <a:buSzPct val="80000"/>
              <a:buFont typeface="Wingdings" panose="05000000000000000000" pitchFamily="2" charset="2"/>
              <a:buChar char="§"/>
              <a:defRPr kern="1200">
                <a:solidFill>
                  <a:srgbClr val="4A5C66"/>
                </a:solidFill>
                <a:latin typeface="Arial" pitchFamily="34" charset="0"/>
                <a:ea typeface="Arial" charset="0"/>
                <a:cs typeface="Arial" pitchFamily="34" charset="0"/>
              </a:defRPr>
            </a:lvl4pPr>
            <a:lvl5pPr marL="1343025" indent="-2667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0BA24"/>
              </a:buClr>
              <a:buSzPct val="80000"/>
              <a:buFont typeface="Wingdings" panose="05000000000000000000" pitchFamily="2" charset="2"/>
              <a:buChar char="§"/>
              <a:defRPr kern="1200">
                <a:solidFill>
                  <a:srgbClr val="4A5C66"/>
                </a:solidFill>
                <a:latin typeface="Arial" pitchFamily="34" charset="0"/>
                <a:ea typeface="Arial" charset="0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800" dirty="0"/>
              <a:t>Test, wow es klappt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35997702-CF95-4A86-956F-9AE51732A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(1+1)-ES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platzhalter 3">
                <a:extLst>
                  <a:ext uri="{FF2B5EF4-FFF2-40B4-BE49-F238E27FC236}">
                    <a16:creationId xmlns:a16="http://schemas.microsoft.com/office/drawing/2014/main" id="{027ACB38-45C8-49B7-B159-284BE2923EA6}"/>
                  </a:ext>
                </a:extLst>
              </p:cNvPr>
              <p:cNvSpPr>
                <a:spLocks noGrp="1"/>
              </p:cNvSpPr>
              <p:nvPr>
                <p:ph type="body" sz="quarter" idx="11"/>
              </p:nvPr>
            </p:nvSpPr>
            <p:spPr>
              <a:xfrm>
                <a:off x="8313427" y="1991593"/>
                <a:ext cx="3345179" cy="4305300"/>
              </a:xfrm>
            </p:spPr>
            <p:txBody>
              <a:bodyPr/>
              <a:lstStyle/>
              <a:p>
                <a:pPr marL="0" indent="0" defTabSz="180000">
                  <a:buNone/>
                </a:pPr>
                <a:r>
                  <a:rPr lang="de-DE" sz="600" dirty="0">
                    <a:solidFill>
                      <a:srgbClr val="0070C0"/>
                    </a:solidFill>
                  </a:rPr>
                  <a:t>algorithm </a:t>
                </a:r>
                <a:r>
                  <a:rPr lang="de-DE" sz="600" dirty="0" err="1">
                    <a:solidFill>
                      <a:srgbClr val="0070C0"/>
                    </a:solidFill>
                  </a:rPr>
                  <a:t>baue_individuum</a:t>
                </a:r>
                <a:r>
                  <a:rPr lang="de-DE" sz="600" dirty="0">
                    <a:solidFill>
                      <a:srgbClr val="0070C0"/>
                    </a:solidFill>
                  </a:rPr>
                  <a:t>(n)</a:t>
                </a:r>
              </a:p>
              <a:p>
                <a:pPr marL="0" indent="0" defTabSz="180000">
                  <a:buNone/>
                </a:pPr>
                <a:r>
                  <a:rPr lang="de-DE" sz="600" dirty="0"/>
                  <a:t>	individuum &lt;- []	</a:t>
                </a:r>
              </a:p>
              <a:p>
                <a:pPr marL="0" indent="0" defTabSz="180000">
                  <a:buNone/>
                </a:pPr>
                <a:r>
                  <a:rPr lang="de-DE" sz="600" dirty="0"/>
                  <a:t>	</a:t>
                </a:r>
                <a:r>
                  <a:rPr lang="de-DE" sz="600" dirty="0" err="1"/>
                  <a:t>for</a:t>
                </a:r>
                <a:r>
                  <a:rPr lang="de-DE" sz="600" dirty="0"/>
                  <a:t> _ &lt;- 1...n</a:t>
                </a:r>
              </a:p>
              <a:p>
                <a:pPr marL="0" indent="0" defTabSz="180000">
                  <a:buNone/>
                </a:pPr>
                <a:r>
                  <a:rPr lang="de-DE" sz="600" dirty="0"/>
                  <a:t>		individuum &lt;- individuum + zufälliges </a:t>
                </a:r>
                <a14:m>
                  <m:oMath xmlns:m="http://schemas.openxmlformats.org/officeDocument/2006/math">
                    <m:r>
                      <a:rPr lang="de-DE" sz="6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de-DE" sz="6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de-DE" sz="600" dirty="0" smtClean="0">
                        <a:latin typeface="Cambria Math" panose="02040503050406030204" pitchFamily="18" charset="0"/>
                      </a:rPr>
                      <m:t>ℝ</m:t>
                    </m:r>
                  </m:oMath>
                </a14:m>
                <a:endParaRPr lang="de-DE" sz="600" dirty="0"/>
              </a:p>
              <a:p>
                <a:pPr marL="0" indent="0" defTabSz="180000">
                  <a:buNone/>
                </a:pPr>
                <a:r>
                  <a:rPr lang="de-DE" sz="600" dirty="0"/>
                  <a:t>	</a:t>
                </a:r>
                <a:r>
                  <a:rPr lang="de-DE" sz="600" dirty="0" err="1"/>
                  <a:t>return</a:t>
                </a:r>
                <a:r>
                  <a:rPr lang="de-DE" sz="600" dirty="0"/>
                  <a:t> individuum</a:t>
                </a:r>
              </a:p>
              <a:p>
                <a:pPr marL="0" indent="0" defTabSz="180000">
                  <a:buNone/>
                </a:pPr>
                <a:r>
                  <a:rPr lang="de-DE" sz="600" dirty="0"/>
                  <a:t>	</a:t>
                </a:r>
              </a:p>
              <a:p>
                <a:pPr marL="0" indent="0" defTabSz="180000">
                  <a:buNone/>
                </a:pPr>
                <a:r>
                  <a:rPr lang="de-DE" sz="600" dirty="0">
                    <a:solidFill>
                      <a:srgbClr val="0070C0"/>
                    </a:solidFill>
                  </a:rPr>
                  <a:t>algorithm </a:t>
                </a:r>
                <a:r>
                  <a:rPr lang="de-DE" sz="600" dirty="0" err="1">
                    <a:solidFill>
                      <a:srgbClr val="0070C0"/>
                    </a:solidFill>
                  </a:rPr>
                  <a:t>qualitaet</a:t>
                </a:r>
                <a:r>
                  <a:rPr lang="de-DE" sz="600" dirty="0">
                    <a:solidFill>
                      <a:srgbClr val="0070C0"/>
                    </a:solidFill>
                  </a:rPr>
                  <a:t>(individuum | </a:t>
                </a:r>
                <a:r>
                  <a:rPr lang="de-DE" sz="600" dirty="0" err="1">
                    <a:solidFill>
                      <a:srgbClr val="0070C0"/>
                    </a:solidFill>
                  </a:rPr>
                  <a:t>population</a:t>
                </a:r>
                <a:r>
                  <a:rPr lang="de-DE" sz="600" dirty="0">
                    <a:solidFill>
                      <a:srgbClr val="0070C0"/>
                    </a:solidFill>
                  </a:rPr>
                  <a:t>)</a:t>
                </a:r>
              </a:p>
              <a:p>
                <a:pPr marL="0" indent="0" defTabSz="180000">
                  <a:buNone/>
                </a:pPr>
                <a:r>
                  <a:rPr lang="de-DE" sz="600" dirty="0"/>
                  <a:t>	// problemspezifische Qualitätsfunktion</a:t>
                </a:r>
              </a:p>
              <a:p>
                <a:pPr marL="0" indent="0" defTabSz="180000">
                  <a:buNone/>
                </a:pPr>
                <a:endParaRPr lang="de-DE" sz="600" dirty="0"/>
              </a:p>
              <a:p>
                <a:pPr marL="0" indent="0" defTabSz="180000">
                  <a:buNone/>
                </a:pPr>
                <a:r>
                  <a:rPr lang="de-DE" sz="600" dirty="0"/>
                  <a:t>	</a:t>
                </a:r>
              </a:p>
              <a:p>
                <a:pPr marL="0" indent="0" defTabSz="180000">
                  <a:buNone/>
                </a:pPr>
                <a:r>
                  <a:rPr lang="de-DE" sz="600" dirty="0">
                    <a:solidFill>
                      <a:srgbClr val="0070C0"/>
                    </a:solidFill>
                  </a:rPr>
                  <a:t>algorithm duplikation(individuum[1...n])</a:t>
                </a:r>
              </a:p>
              <a:p>
                <a:pPr marL="276225" lvl="1" indent="0" defTabSz="180000">
                  <a:buNone/>
                </a:pPr>
                <a:r>
                  <a:rPr lang="de-DE" sz="600" dirty="0"/>
                  <a:t> </a:t>
                </a:r>
                <a:r>
                  <a:rPr lang="de-DE" sz="600" dirty="0" err="1"/>
                  <a:t>klon</a:t>
                </a:r>
                <a:r>
                  <a:rPr lang="de-DE" sz="600" dirty="0"/>
                  <a:t> &lt;- []</a:t>
                </a:r>
              </a:p>
              <a:p>
                <a:pPr marL="276225" lvl="1" indent="0" defTabSz="180000">
                  <a:buNone/>
                </a:pPr>
                <a:r>
                  <a:rPr lang="de-DE" sz="600" dirty="0"/>
                  <a:t> </a:t>
                </a:r>
                <a:r>
                  <a:rPr lang="de-DE" sz="600" dirty="0" err="1"/>
                  <a:t>for</a:t>
                </a:r>
                <a:r>
                  <a:rPr lang="de-DE" sz="600" dirty="0"/>
                  <a:t> i &lt;- 1...n</a:t>
                </a:r>
                <a:br>
                  <a:rPr lang="de-DE" sz="600" dirty="0"/>
                </a:br>
                <a:r>
                  <a:rPr lang="de-DE" sz="600" dirty="0"/>
                  <a:t>		</a:t>
                </a:r>
                <a:r>
                  <a:rPr lang="de-DE" sz="600" dirty="0" err="1"/>
                  <a:t>klon</a:t>
                </a:r>
                <a:r>
                  <a:rPr lang="de-DE" sz="600" dirty="0"/>
                  <a:t> &lt;- </a:t>
                </a:r>
                <a:r>
                  <a:rPr lang="de-DE" sz="600" dirty="0" err="1"/>
                  <a:t>klon</a:t>
                </a:r>
                <a:r>
                  <a:rPr lang="de-DE" sz="600" dirty="0"/>
                  <a:t> + individuum[i]</a:t>
                </a:r>
              </a:p>
              <a:p>
                <a:pPr marL="276225" lvl="1" indent="0" defTabSz="180000">
                  <a:buNone/>
                </a:pPr>
                <a:r>
                  <a:rPr lang="de-DE" sz="600" dirty="0"/>
                  <a:t> </a:t>
                </a:r>
                <a:r>
                  <a:rPr lang="de-DE" sz="600" dirty="0" err="1"/>
                  <a:t>return</a:t>
                </a:r>
                <a:r>
                  <a:rPr lang="de-DE" sz="600" dirty="0"/>
                  <a:t> </a:t>
                </a:r>
                <a:r>
                  <a:rPr lang="de-DE" sz="600" dirty="0" err="1"/>
                  <a:t>klon</a:t>
                </a:r>
                <a:endParaRPr lang="de-DE" sz="600" dirty="0"/>
              </a:p>
              <a:p>
                <a:pPr marL="0" indent="0" defTabSz="180000">
                  <a:buNone/>
                </a:pPr>
                <a:r>
                  <a:rPr lang="de-DE" sz="600" dirty="0"/>
                  <a:t>	</a:t>
                </a:r>
              </a:p>
              <a:p>
                <a:pPr marL="0" indent="0" defTabSz="180000">
                  <a:buNone/>
                </a:pPr>
                <a:r>
                  <a:rPr lang="de-DE" sz="600" dirty="0">
                    <a:solidFill>
                      <a:srgbClr val="0070C0"/>
                    </a:solidFill>
                  </a:rPr>
                  <a:t>algorithm </a:t>
                </a:r>
                <a:r>
                  <a:rPr lang="de-DE" sz="600" dirty="0" err="1">
                    <a:solidFill>
                      <a:srgbClr val="0070C0"/>
                    </a:solidFill>
                  </a:rPr>
                  <a:t>selektion</a:t>
                </a:r>
                <a:r>
                  <a:rPr lang="de-DE" sz="600" dirty="0">
                    <a:solidFill>
                      <a:srgbClr val="0070C0"/>
                    </a:solidFill>
                  </a:rPr>
                  <a:t>(individuen[1...m], </a:t>
                </a:r>
                <a:r>
                  <a:rPr lang="el-GR" sz="600" dirty="0">
                    <a:solidFill>
                      <a:srgbClr val="0070C0"/>
                    </a:solidFill>
                  </a:rPr>
                  <a:t>μ, </a:t>
                </a:r>
                <a:r>
                  <a:rPr lang="de-DE" sz="600" dirty="0" err="1">
                    <a:solidFill>
                      <a:srgbClr val="0070C0"/>
                    </a:solidFill>
                  </a:rPr>
                  <a:t>qualitaetsfunktion</a:t>
                </a:r>
                <a:r>
                  <a:rPr lang="de-DE" sz="600" dirty="0">
                    <a:solidFill>
                      <a:srgbClr val="0070C0"/>
                    </a:solidFill>
                  </a:rPr>
                  <a:t>)</a:t>
                </a:r>
              </a:p>
              <a:p>
                <a:pPr marL="0" indent="0" defTabSz="180000">
                  <a:buNone/>
                </a:pPr>
                <a:r>
                  <a:rPr lang="de-DE" sz="600" dirty="0"/>
                  <a:t>	</a:t>
                </a:r>
                <a:r>
                  <a:rPr lang="de-DE" sz="600" dirty="0" err="1"/>
                  <a:t>sortierteIndividuen</a:t>
                </a:r>
                <a:r>
                  <a:rPr lang="de-DE" sz="600" dirty="0"/>
                  <a:t> &lt;- </a:t>
                </a:r>
                <a:r>
                  <a:rPr lang="de-DE" sz="600" dirty="0" err="1"/>
                  <a:t>sortiereAbsteigend</a:t>
                </a:r>
                <a:r>
                  <a:rPr lang="de-DE" sz="600" dirty="0"/>
                  <a:t>(individuen, </a:t>
                </a:r>
                <a:r>
                  <a:rPr lang="de-DE" sz="600" dirty="0" err="1"/>
                  <a:t>qualitaetsfunktion</a:t>
                </a:r>
                <a:r>
                  <a:rPr lang="de-DE" sz="600" dirty="0"/>
                  <a:t>)</a:t>
                </a:r>
              </a:p>
              <a:p>
                <a:pPr marL="0" indent="0" defTabSz="180000">
                  <a:buNone/>
                </a:pPr>
                <a:r>
                  <a:rPr lang="de-DE" sz="600" dirty="0"/>
                  <a:t>	</a:t>
                </a:r>
                <a:r>
                  <a:rPr lang="de-DE" sz="600" dirty="0" err="1"/>
                  <a:t>besteIndividuen</a:t>
                </a:r>
                <a:r>
                  <a:rPr lang="de-DE" sz="600" dirty="0"/>
                  <a:t> &lt;- []</a:t>
                </a:r>
              </a:p>
              <a:p>
                <a:pPr marL="0" indent="0" defTabSz="180000">
                  <a:buNone/>
                </a:pPr>
                <a:r>
                  <a:rPr lang="de-DE" sz="600" dirty="0"/>
                  <a:t>	</a:t>
                </a:r>
                <a:r>
                  <a:rPr lang="de-DE" sz="600" dirty="0" err="1"/>
                  <a:t>for</a:t>
                </a:r>
                <a:r>
                  <a:rPr lang="de-DE" sz="600" dirty="0"/>
                  <a:t> i &lt;- 1,...,</a:t>
                </a:r>
                <a:r>
                  <a:rPr lang="el-GR" sz="600" dirty="0"/>
                  <a:t>μ</a:t>
                </a:r>
              </a:p>
              <a:p>
                <a:pPr marL="0" indent="0" defTabSz="180000">
                  <a:buNone/>
                </a:pPr>
                <a:r>
                  <a:rPr lang="el-GR" sz="600" dirty="0"/>
                  <a:t>		</a:t>
                </a:r>
                <a:r>
                  <a:rPr lang="de-DE" sz="600" dirty="0" err="1"/>
                  <a:t>besteIndividuen</a:t>
                </a:r>
                <a:r>
                  <a:rPr lang="de-DE" sz="600" dirty="0"/>
                  <a:t> &lt;- </a:t>
                </a:r>
                <a:r>
                  <a:rPr lang="de-DE" sz="600" dirty="0" err="1"/>
                  <a:t>besteIndividuen</a:t>
                </a:r>
                <a:r>
                  <a:rPr lang="de-DE" sz="600" dirty="0"/>
                  <a:t> + </a:t>
                </a:r>
                <a:r>
                  <a:rPr lang="de-DE" sz="600" dirty="0" err="1"/>
                  <a:t>sortierteIndividuen</a:t>
                </a:r>
                <a:r>
                  <a:rPr lang="de-DE" sz="600" dirty="0"/>
                  <a:t>[i]</a:t>
                </a:r>
              </a:p>
              <a:p>
                <a:pPr marL="0" indent="0" defTabSz="180000">
                  <a:buNone/>
                </a:pPr>
                <a:r>
                  <a:rPr lang="de-DE" sz="600" dirty="0"/>
                  <a:t>	</a:t>
                </a:r>
                <a:r>
                  <a:rPr lang="de-DE" sz="600" dirty="0" err="1"/>
                  <a:t>return</a:t>
                </a:r>
                <a:r>
                  <a:rPr lang="de-DE" sz="600" dirty="0"/>
                  <a:t> </a:t>
                </a:r>
                <a:r>
                  <a:rPr lang="de-DE" sz="600" dirty="0" err="1"/>
                  <a:t>besteIndividuen</a:t>
                </a:r>
                <a:endParaRPr lang="de-DE" sz="600" dirty="0"/>
              </a:p>
              <a:p>
                <a:pPr marL="0" indent="0" defTabSz="180000">
                  <a:buNone/>
                </a:pPr>
                <a:r>
                  <a:rPr lang="de-DE" sz="600" dirty="0"/>
                  <a:t>	</a:t>
                </a:r>
              </a:p>
              <a:p>
                <a:pPr marL="0" indent="0" defTabSz="180000">
                  <a:buNone/>
                </a:pPr>
                <a:endParaRPr lang="de-DE" sz="600" dirty="0"/>
              </a:p>
              <a:p>
                <a:pPr marL="0" indent="0" defTabSz="180000">
                  <a:buNone/>
                </a:pPr>
                <a:r>
                  <a:rPr lang="de-DE" sz="600" dirty="0">
                    <a:solidFill>
                      <a:srgbClr val="00B050"/>
                    </a:solidFill>
                  </a:rPr>
                  <a:t>algorithm (1+1)-ES()</a:t>
                </a:r>
              </a:p>
              <a:p>
                <a:pPr marL="0" indent="0" defTabSz="180000">
                  <a:buNone/>
                </a:pPr>
                <a:r>
                  <a:rPr lang="de-DE" sz="600" dirty="0"/>
                  <a:t>	</a:t>
                </a:r>
                <a:r>
                  <a:rPr lang="de-DE" sz="600" dirty="0" err="1"/>
                  <a:t>iterationsLimit</a:t>
                </a:r>
                <a:r>
                  <a:rPr lang="de-DE" sz="600" dirty="0"/>
                  <a:t> &lt;- </a:t>
                </a:r>
                <a14:m>
                  <m:oMath xmlns:m="http://schemas.openxmlformats.org/officeDocument/2006/math">
                    <m:r>
                      <a:rPr lang="de-DE" sz="6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de-DE" sz="6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de-DE" sz="600" dirty="0" smtClean="0">
                        <a:latin typeface="Cambria Math" panose="02040503050406030204" pitchFamily="18" charset="0"/>
                      </a:rPr>
                      <m:t>ℕ</m:t>
                    </m:r>
                  </m:oMath>
                </a14:m>
                <a:endParaRPr lang="de-DE" sz="600" dirty="0"/>
              </a:p>
              <a:p>
                <a:pPr marL="0" indent="0" defTabSz="180000">
                  <a:buNone/>
                </a:pPr>
                <a:r>
                  <a:rPr lang="de-DE" sz="600" dirty="0"/>
                  <a:t>	</a:t>
                </a:r>
                <a:r>
                  <a:rPr lang="de-DE" sz="600" dirty="0" err="1"/>
                  <a:t>generationszaehler</a:t>
                </a:r>
                <a:r>
                  <a:rPr lang="de-DE" sz="600" dirty="0"/>
                  <a:t> &lt;- 0</a:t>
                </a:r>
              </a:p>
              <a:p>
                <a:pPr marL="0" indent="0" defTabSz="180000">
                  <a:buNone/>
                </a:pPr>
                <a:r>
                  <a:rPr lang="de-DE" sz="600" dirty="0"/>
                  <a:t>	</a:t>
                </a:r>
                <a:r>
                  <a:rPr lang="de-DE" sz="600" dirty="0" err="1"/>
                  <a:t>wunschqualitaet</a:t>
                </a:r>
                <a:r>
                  <a:rPr lang="de-DE" sz="600" dirty="0"/>
                  <a:t> &lt;- </a:t>
                </a:r>
                <a14:m>
                  <m:oMath xmlns:m="http://schemas.openxmlformats.org/officeDocument/2006/math">
                    <m:r>
                      <a:rPr lang="de-DE" sz="6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de-DE" sz="6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de-DE" sz="600" dirty="0" smtClean="0">
                        <a:latin typeface="Cambria Math" panose="02040503050406030204" pitchFamily="18" charset="0"/>
                      </a:rPr>
                      <m:t>ℝ</m:t>
                    </m:r>
                  </m:oMath>
                </a14:m>
                <a:endParaRPr lang="de-DE" sz="600" dirty="0"/>
              </a:p>
              <a:p>
                <a:pPr marL="0" indent="0" defTabSz="180000">
                  <a:buNone/>
                </a:pPr>
                <a:r>
                  <a:rPr lang="de-DE" sz="600" dirty="0"/>
                  <a:t>	</a:t>
                </a:r>
                <a:r>
                  <a:rPr lang="de-DE" sz="600" dirty="0" err="1"/>
                  <a:t>individuengroesse</a:t>
                </a:r>
                <a:r>
                  <a:rPr lang="de-DE" sz="600" dirty="0"/>
                  <a:t> &lt;-</a:t>
                </a:r>
                <a14:m>
                  <m:oMath xmlns:m="http://schemas.openxmlformats.org/officeDocument/2006/math">
                    <m:r>
                      <a:rPr lang="de-DE" sz="6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6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de-DE" sz="600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de-DE" sz="600" dirty="0">
                        <a:latin typeface="Cambria Math" panose="02040503050406030204" pitchFamily="18" charset="0"/>
                      </a:rPr>
                      <m:t>ℕ</m:t>
                    </m:r>
                  </m:oMath>
                </a14:m>
                <a:endParaRPr lang="de-DE" sz="600" dirty="0"/>
              </a:p>
              <a:p>
                <a:pPr marL="0" indent="0" defTabSz="180000">
                  <a:buNone/>
                </a:pPr>
                <a:r>
                  <a:rPr lang="de-DE" sz="600" dirty="0"/>
                  <a:t>	</a:t>
                </a:r>
                <a:r>
                  <a:rPr lang="de-DE" sz="600" dirty="0">
                    <a:solidFill>
                      <a:srgbClr val="0070C0"/>
                    </a:solidFill>
                  </a:rPr>
                  <a:t>individuum &lt;- </a:t>
                </a:r>
                <a:r>
                  <a:rPr lang="de-DE" sz="600" dirty="0" err="1">
                    <a:solidFill>
                      <a:srgbClr val="0070C0"/>
                    </a:solidFill>
                  </a:rPr>
                  <a:t>baue_individuum</a:t>
                </a:r>
                <a:r>
                  <a:rPr lang="de-DE" sz="600" dirty="0">
                    <a:solidFill>
                      <a:srgbClr val="0070C0"/>
                    </a:solidFill>
                  </a:rPr>
                  <a:t>(</a:t>
                </a:r>
                <a:r>
                  <a:rPr lang="de-DE" sz="600" dirty="0" err="1">
                    <a:solidFill>
                      <a:srgbClr val="0070C0"/>
                    </a:solidFill>
                  </a:rPr>
                  <a:t>individuengroesse</a:t>
                </a:r>
                <a:r>
                  <a:rPr lang="de-DE" sz="600" dirty="0">
                    <a:solidFill>
                      <a:srgbClr val="0070C0"/>
                    </a:solidFill>
                  </a:rPr>
                  <a:t>)</a:t>
                </a:r>
              </a:p>
              <a:p>
                <a:pPr marL="0" indent="0" defTabSz="180000">
                  <a:buNone/>
                </a:pPr>
                <a:r>
                  <a:rPr lang="de-DE" sz="600" dirty="0"/>
                  <a:t>	</a:t>
                </a:r>
                <a:r>
                  <a:rPr lang="de-DE" sz="600" dirty="0" err="1"/>
                  <a:t>while</a:t>
                </a:r>
                <a:r>
                  <a:rPr lang="de-DE" sz="600" dirty="0"/>
                  <a:t> </a:t>
                </a:r>
                <a:r>
                  <a:rPr lang="de-DE" sz="600" dirty="0" err="1"/>
                  <a:t>qualitaet</a:t>
                </a:r>
                <a:r>
                  <a:rPr lang="de-DE" sz="600" dirty="0"/>
                  <a:t>(individuum) &lt; </a:t>
                </a:r>
                <a:r>
                  <a:rPr lang="de-DE" sz="600" dirty="0" err="1"/>
                  <a:t>wunschqualitaet</a:t>
                </a:r>
                <a:r>
                  <a:rPr lang="de-DE" sz="600" dirty="0"/>
                  <a:t> and </a:t>
                </a:r>
                <a:r>
                  <a:rPr lang="de-DE" sz="600" dirty="0" err="1"/>
                  <a:t>generationszaehler</a:t>
                </a:r>
                <a:r>
                  <a:rPr lang="de-DE" sz="600" dirty="0"/>
                  <a:t> &lt; </a:t>
                </a:r>
                <a:r>
                  <a:rPr lang="de-DE" sz="600" dirty="0" err="1"/>
                  <a:t>iterationslimit</a:t>
                </a:r>
                <a:endParaRPr lang="de-DE" sz="600" dirty="0"/>
              </a:p>
              <a:p>
                <a:pPr marL="0" indent="0" defTabSz="180000">
                  <a:buNone/>
                </a:pPr>
                <a:r>
                  <a:rPr lang="de-DE" sz="600" dirty="0"/>
                  <a:t>		</a:t>
                </a:r>
                <a:r>
                  <a:rPr lang="de-DE" sz="600" dirty="0" err="1"/>
                  <a:t>generationszaehler</a:t>
                </a:r>
                <a:r>
                  <a:rPr lang="de-DE" sz="600" dirty="0"/>
                  <a:t> &lt;- </a:t>
                </a:r>
                <a:r>
                  <a:rPr lang="de-DE" sz="600" dirty="0" err="1"/>
                  <a:t>generationszaehler</a:t>
                </a:r>
                <a:r>
                  <a:rPr lang="de-DE" sz="600" dirty="0"/>
                  <a:t> + 1</a:t>
                </a:r>
              </a:p>
              <a:p>
                <a:pPr marL="0" indent="0" defTabSz="180000">
                  <a:buNone/>
                </a:pPr>
                <a:r>
                  <a:rPr lang="de-DE" sz="600" dirty="0"/>
                  <a:t>		elter &lt;- individuum</a:t>
                </a:r>
              </a:p>
              <a:p>
                <a:pPr marL="0" indent="0" defTabSz="180000">
                  <a:buNone/>
                </a:pPr>
                <a:r>
                  <a:rPr lang="de-DE" sz="600" dirty="0"/>
                  <a:t>		</a:t>
                </a:r>
                <a:r>
                  <a:rPr lang="de-DE" sz="600" dirty="0" err="1"/>
                  <a:t>kind</a:t>
                </a:r>
                <a:r>
                  <a:rPr lang="de-DE" sz="600" dirty="0"/>
                  <a:t> &lt;- duplikation(elter)</a:t>
                </a:r>
              </a:p>
              <a:p>
                <a:pPr marL="0" indent="0" defTabSz="180000">
                  <a:buNone/>
                </a:pPr>
                <a:r>
                  <a:rPr lang="de-DE" sz="600" dirty="0"/>
                  <a:t>		</a:t>
                </a:r>
                <a:r>
                  <a:rPr lang="de-DE" sz="600" dirty="0" err="1"/>
                  <a:t>kind</a:t>
                </a:r>
                <a:r>
                  <a:rPr lang="de-DE" sz="600" dirty="0"/>
                  <a:t> &lt;- </a:t>
                </a:r>
                <a:r>
                  <a:rPr lang="de-DE" sz="600" dirty="0" err="1"/>
                  <a:t>mutation</a:t>
                </a:r>
                <a:r>
                  <a:rPr lang="de-DE" sz="600" dirty="0"/>
                  <a:t>(</a:t>
                </a:r>
                <a:r>
                  <a:rPr lang="de-DE" sz="600" dirty="0" err="1"/>
                  <a:t>kind</a:t>
                </a:r>
                <a:r>
                  <a:rPr lang="de-DE" sz="600" dirty="0"/>
                  <a:t>)</a:t>
                </a:r>
              </a:p>
              <a:p>
                <a:pPr marL="0" indent="0" defTabSz="180000">
                  <a:buNone/>
                </a:pPr>
                <a:r>
                  <a:rPr lang="de-DE" sz="600" dirty="0"/>
                  <a:t>		individuum &lt;- </a:t>
                </a:r>
                <a:r>
                  <a:rPr lang="de-DE" sz="600" dirty="0" err="1"/>
                  <a:t>selektion</a:t>
                </a:r>
                <a:r>
                  <a:rPr lang="de-DE" sz="600" dirty="0"/>
                  <a:t>([elter, </a:t>
                </a:r>
                <a:r>
                  <a:rPr lang="de-DE" sz="600" dirty="0" err="1"/>
                  <a:t>kind</a:t>
                </a:r>
                <a:r>
                  <a:rPr lang="de-DE" sz="600" dirty="0"/>
                  <a:t>], 1, </a:t>
                </a:r>
                <a:r>
                  <a:rPr lang="de-DE" sz="600" dirty="0" err="1"/>
                  <a:t>qualitaet</a:t>
                </a:r>
                <a:r>
                  <a:rPr lang="de-DE" sz="600" dirty="0"/>
                  <a:t>)</a:t>
                </a:r>
              </a:p>
              <a:p>
                <a:pPr marL="0" indent="0" defTabSz="180000">
                  <a:buNone/>
                </a:pPr>
                <a:r>
                  <a:rPr lang="de-DE" sz="600" dirty="0"/>
                  <a:t>	</a:t>
                </a:r>
                <a:r>
                  <a:rPr lang="de-DE" sz="600" dirty="0" err="1"/>
                  <a:t>loesung</a:t>
                </a:r>
                <a:r>
                  <a:rPr lang="de-DE" sz="600" dirty="0"/>
                  <a:t> &lt;- individuum</a:t>
                </a:r>
              </a:p>
              <a:p>
                <a:pPr marL="0" indent="0" defTabSz="180000">
                  <a:buNone/>
                </a:pPr>
                <a:endParaRPr lang="de-DE" sz="600" dirty="0"/>
              </a:p>
            </p:txBody>
          </p:sp>
        </mc:Choice>
        <mc:Fallback>
          <p:sp>
            <p:nvSpPr>
              <p:cNvPr id="4" name="Textplatzhalter 3">
                <a:extLst>
                  <a:ext uri="{FF2B5EF4-FFF2-40B4-BE49-F238E27FC236}">
                    <a16:creationId xmlns:a16="http://schemas.microsoft.com/office/drawing/2014/main" id="{027ACB38-45C8-49B7-B159-284BE2923EA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xfrm>
                <a:off x="8313427" y="1991593"/>
                <a:ext cx="3345179" cy="4305300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15031305"/>
      </p:ext>
    </p:extLst>
  </p:cSld>
  <p:clrMapOvr>
    <a:masterClrMapping/>
  </p:clrMapOvr>
</p:sld>
</file>

<file path=ppt/theme/theme1.xml><?xml version="1.0" encoding="utf-8"?>
<a:theme xmlns:a="http://schemas.openxmlformats.org/drawingml/2006/main" name="Folienmaster für Fachbereiche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dirty="0" smtClean="0"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1_Folienmaster für Fachbereiche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00"/>
        </a:solidFill>
      </a:spPr>
      <a:bodyPr wrap="square" rtlCol="0" anchor="ctr">
        <a:noAutofit/>
      </a:bodyPr>
      <a:lstStyle>
        <a:defPPr algn="ctr">
          <a:spcAft>
            <a:spcPts val="600"/>
          </a:spcAft>
          <a:defRPr dirty="0" smtClean="0">
            <a:latin typeface="Arial" panose="020B0604020202020204" pitchFamily="34" charset="0"/>
            <a:cs typeface="Arial" panose="020B0604020202020204" pitchFamily="34" charset="0"/>
          </a:defRPr>
        </a:defPPr>
      </a:lstStyle>
    </a:spDef>
    <a:lnDef>
      <a:spPr>
        <a:ln w="28575">
          <a:solidFill>
            <a:srgbClr val="FF0000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spcAft>
            <a:spcPts val="600"/>
          </a:spcAft>
          <a:defRPr dirty="0">
            <a:solidFill>
              <a:srgbClr val="4A5C66"/>
            </a:solidFill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3672</Words>
  <Application>Microsoft Office PowerPoint</Application>
  <PresentationFormat>Breitbild</PresentationFormat>
  <Paragraphs>944</Paragraphs>
  <Slides>24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24</vt:i4>
      </vt:variant>
    </vt:vector>
  </HeadingPairs>
  <TitlesOfParts>
    <vt:vector size="30" baseType="lpstr">
      <vt:lpstr>Cambria Math</vt:lpstr>
      <vt:lpstr>Calibri</vt:lpstr>
      <vt:lpstr>Wingdings</vt:lpstr>
      <vt:lpstr>Arial</vt:lpstr>
      <vt:lpstr>Folienmaster für Fachbereiche</vt:lpstr>
      <vt:lpstr>1_Folienmaster für Fachbereiche</vt:lpstr>
      <vt:lpstr>PowerPoint-Präsentation</vt:lpstr>
      <vt:lpstr>Kapitelübersicht</vt:lpstr>
      <vt:lpstr>Einstieg in die Thematik</vt:lpstr>
      <vt:lpstr>Einstieg in die Thematik</vt:lpstr>
      <vt:lpstr>Einstieg in die Thematik - Nomenklatur</vt:lpstr>
      <vt:lpstr>Einstieg in die Thematik – Ablauf einer Evolution</vt:lpstr>
      <vt:lpstr>Einstieg in die Thematik – Rechenberg‘sche Grafik-Notation</vt:lpstr>
      <vt:lpstr>Einstieg in die Thematik – Ablauf einer Evolution</vt:lpstr>
      <vt:lpstr>(1+1)-ES</vt:lpstr>
      <vt:lpstr>(μ+σ)-ES</vt:lpstr>
      <vt:lpstr>(μ,σ)-ES</vt:lpstr>
      <vt:lpstr>(μ/p # σ)-ES</vt:lpstr>
      <vt:lpstr>(μ/p # σ)-ES</vt:lpstr>
      <vt:lpstr>ES mit mehreren Populationen</vt:lpstr>
      <vt:lpstr>ES mit mehreren Populationen und interpopulärer Vermischung</vt:lpstr>
      <vt:lpstr>ES mit isolierten Populationen</vt:lpstr>
      <vt:lpstr>Normalverteilung</vt:lpstr>
      <vt:lpstr>Standardnormalverteilung</vt:lpstr>
      <vt:lpstr>Mutative Schrittweitenregelung</vt:lpstr>
      <vt:lpstr>Selbstregulierende Schrittweitenanpassung je Vektorwert</vt:lpstr>
      <vt:lpstr>Ausblick – Travelling Salesman Problem</vt:lpstr>
      <vt:lpstr>Ausblick – Travelling Salesman Problem</vt:lpstr>
      <vt:lpstr>Ausblick – Travelling Salesman Problem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Hauptseminar</dc:title>
  <cp:lastModifiedBy>Jannis Weber</cp:lastModifiedBy>
  <cp:revision>168</cp:revision>
  <dcterms:modified xsi:type="dcterms:W3CDTF">2020-12-21T01:30:19Z</dcterms:modified>
</cp:coreProperties>
</file>